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63" r:id="rId4"/>
    <p:sldId id="259" r:id="rId5"/>
    <p:sldId id="262" r:id="rId6"/>
    <p:sldId id="260" r:id="rId7"/>
  </p:sldIdLst>
  <p:sldSz cx="9144000" cy="5143500" type="screen16x9"/>
  <p:notesSz cx="6858000" cy="9144000"/>
  <p:embeddedFontLst>
    <p:embeddedFont>
      <p:font typeface="Roboto" panose="020B0604020202020204" charset="0"/>
      <p:regular r:id="rId9"/>
      <p:bold r:id="rId10"/>
      <p:italic r:id="rId11"/>
      <p:boldItalic r:id="rId12"/>
    </p:embeddedFont>
    <p:embeddedFont>
      <p:font typeface="Merriweather" panose="020B0604020202020204" charset="0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54" d="100"/>
          <a:sy n="154" d="100"/>
        </p:scale>
        <p:origin x="-300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2228989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c6f75fce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c6f75fce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6c56395fa9698b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6c56395fa9698b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6c56395fa9698b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6c56395fa9698b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43b1611f22_0_3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43b1611f22_0_3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43b1611f22_0_3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43b1611f22_0_3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6c56395fa9698b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6c56395fa9698b1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25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48099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6" name="Google Shape;16;p3"/>
          <p:cNvSpPr/>
          <p:nvPr/>
        </p:nvSpPr>
        <p:spPr>
          <a:xfrm>
            <a:off x="0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0" y="44125"/>
            <a:ext cx="4313625" cy="4399375"/>
          </a:xfrm>
          <a:custGeom>
            <a:avLst/>
            <a:gdLst/>
            <a:ahLst/>
            <a:cxnLst/>
            <a:rect l="l" t="t" r="r" b="b"/>
            <a:pathLst>
              <a:path w="172545" h="175975" extrusionOk="0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-125" y="0"/>
            <a:ext cx="4316900" cy="4395600"/>
          </a:xfrm>
          <a:custGeom>
            <a:avLst/>
            <a:gdLst/>
            <a:ahLst/>
            <a:cxnLst/>
            <a:rect l="l" t="t" r="r" b="b"/>
            <a:pathLst>
              <a:path w="172676" h="175824" extrusionOk="0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2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ubTitle" idx="1"/>
          </p:nvPr>
        </p:nvSpPr>
        <p:spPr>
          <a:xfrm>
            <a:off x="304800" y="2626725"/>
            <a:ext cx="3704400" cy="926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body" idx="2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body" idx="1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 hasCustomPrompt="1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aradig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2984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anopy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libguides.brooklyn.cuny.edu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libguides.brooklyn.cuny.edu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subTitle" idx="1"/>
          </p:nvPr>
        </p:nvSpPr>
        <p:spPr>
          <a:xfrm>
            <a:off x="3185316" y="3339756"/>
            <a:ext cx="6477000" cy="7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Sheena Philogene</a:t>
            </a:r>
            <a:endParaRPr sz="4000" dirty="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dirty="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Reference &amp; Instruction Librarian</a:t>
            </a:r>
            <a:endParaRPr sz="2300" dirty="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dirty="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Brooklyn College </a:t>
            </a:r>
            <a:endParaRPr sz="2300" dirty="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dirty="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Sheena.Philogene@brooklyn.cuny.edu</a:t>
            </a:r>
            <a:endParaRPr sz="2300" dirty="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318057" y="418614"/>
            <a:ext cx="7315200" cy="8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>
                <a:latin typeface="Merriweather" panose="020B0604020202020204" charset="0"/>
              </a:rPr>
              <a:t>Promoting Kanopy Updates </a:t>
            </a:r>
            <a:endParaRPr sz="4000" dirty="0">
              <a:latin typeface="Merriweather" panose="020B060402020202020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>
                <a:latin typeface="Merriweather" panose="020B0604020202020204" charset="0"/>
              </a:rPr>
              <a:t>Using LibGuides</a:t>
            </a:r>
            <a:endParaRPr sz="4000" dirty="0">
              <a:latin typeface="Merriweather" panose="020B060402020202020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>
            <a:spLocks noGrp="1"/>
          </p:cNvSpPr>
          <p:nvPr>
            <p:ph type="title"/>
          </p:nvPr>
        </p:nvSpPr>
        <p:spPr>
          <a:xfrm>
            <a:off x="265638" y="378300"/>
            <a:ext cx="3639000" cy="438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A Little </a:t>
            </a:r>
            <a:endParaRPr sz="4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Bit About Kanopy </a:t>
            </a:r>
            <a:endParaRPr sz="4800"/>
          </a:p>
        </p:txBody>
      </p:sp>
      <p:sp>
        <p:nvSpPr>
          <p:cNvPr id="72" name="Google Shape;72;p15"/>
          <p:cNvSpPr txBox="1">
            <a:spLocks noGrp="1"/>
          </p:cNvSpPr>
          <p:nvPr>
            <p:ph type="body" idx="1"/>
          </p:nvPr>
        </p:nvSpPr>
        <p:spPr>
          <a:xfrm>
            <a:off x="4090603" y="378300"/>
            <a:ext cx="4768200" cy="40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Kanop</a:t>
            </a:r>
            <a:r>
              <a:rPr lang="en" sz="1800" dirty="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y </a:t>
            </a:r>
            <a:r>
              <a:rPr lang="en" sz="1800" dirty="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is an on-demand streaming video platform for public libraries and universities. It offers viewers a large collection of over 30,000 films and </a:t>
            </a:r>
            <a:r>
              <a:rPr lang="en" sz="1800" dirty="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documentaries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sz="1800" dirty="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indent="0">
              <a:buNone/>
            </a:pPr>
            <a:r>
              <a:rPr lang="en" sz="1800" dirty="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Content of Kanopy is often </a:t>
            </a:r>
            <a:r>
              <a:rPr lang="en" sz="1800" dirty="0" smtClean="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misunderstood </a:t>
            </a:r>
            <a:r>
              <a:rPr lang="en" sz="1800" dirty="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as </a:t>
            </a:r>
            <a:r>
              <a:rPr lang="en" sz="1800" dirty="0" smtClean="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“</a:t>
            </a:r>
            <a:r>
              <a:rPr lang="en-US" sz="1800" i="1" dirty="0" smtClean="0">
                <a:solidFill>
                  <a:srgbClr val="000000"/>
                </a:solidFill>
                <a:latin typeface="Merriweather"/>
                <a:ea typeface="Merriweather"/>
                <a:cs typeface="Merriweather"/>
              </a:rPr>
              <a:t>entirely </a:t>
            </a:r>
            <a:r>
              <a:rPr lang="en-US" sz="1800" i="1" dirty="0">
                <a:solidFill>
                  <a:srgbClr val="000000"/>
                </a:solidFill>
                <a:latin typeface="Merriweather"/>
                <a:ea typeface="Merriweather"/>
                <a:cs typeface="Merriweather"/>
              </a:rPr>
              <a:t>free</a:t>
            </a:r>
            <a:r>
              <a:rPr lang="en-US" sz="1800" dirty="0">
                <a:solidFill>
                  <a:srgbClr val="000000"/>
                </a:solidFill>
                <a:latin typeface="Merriweather"/>
                <a:ea typeface="Merriweather"/>
                <a:cs typeface="Merriweather"/>
              </a:rPr>
              <a:t> with a library </a:t>
            </a:r>
            <a:r>
              <a:rPr lang="en-US" sz="1800" dirty="0" smtClean="0">
                <a:solidFill>
                  <a:srgbClr val="000000"/>
                </a:solidFill>
                <a:latin typeface="Merriweather"/>
                <a:ea typeface="Merriweather"/>
                <a:cs typeface="Merriweather"/>
              </a:rPr>
              <a:t>card,”</a:t>
            </a:r>
            <a:r>
              <a:rPr lang="en" sz="1800" dirty="0" smtClean="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" sz="1800" dirty="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although libraries cover the cost of access</a:t>
            </a:r>
          </a:p>
          <a:p>
            <a:pPr marL="0" indent="0">
              <a:buNone/>
            </a:pPr>
            <a:endParaRPr sz="1800" dirty="0">
              <a:solidFill>
                <a:schemeClr val="accent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700" dirty="0" smtClean="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  <a:hlinkClick r:id="rId3"/>
              </a:rPr>
              <a:t>https</a:t>
            </a:r>
            <a:r>
              <a:rPr lang="en" sz="2700" dirty="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  <a:hlinkClick r:id="rId3"/>
              </a:rPr>
              <a:t>://www.kanopy.com</a:t>
            </a:r>
            <a:endParaRPr sz="2700" dirty="0">
              <a:solidFill>
                <a:schemeClr val="accen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311700" y="235287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4200" dirty="0"/>
              <a:t>Opportunities for Improvement </a:t>
            </a:r>
            <a:endParaRPr sz="4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200" dirty="0"/>
          </a:p>
        </p:txBody>
      </p:sp>
      <p:sp>
        <p:nvSpPr>
          <p:cNvPr id="78" name="Google Shape;78;p16"/>
          <p:cNvSpPr txBox="1">
            <a:spLocks noGrp="1"/>
          </p:cNvSpPr>
          <p:nvPr>
            <p:ph type="body" idx="4294967295"/>
          </p:nvPr>
        </p:nvSpPr>
        <p:spPr>
          <a:xfrm>
            <a:off x="78000" y="1307902"/>
            <a:ext cx="8988000" cy="365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38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erriweather"/>
              <a:buChar char="●"/>
            </a:pPr>
            <a:r>
              <a:rPr lang="en" sz="2400" dirty="0" smtClean="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It was unclear which of the 30,000+ titles patrons could actually access from our library</a:t>
            </a:r>
            <a:endParaRPr sz="300" dirty="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Merriweather"/>
              <a:buChar char="●"/>
            </a:pPr>
            <a:endParaRPr sz="400" dirty="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438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erriweather"/>
              <a:buChar char="●"/>
            </a:pPr>
            <a:r>
              <a:rPr lang="en" sz="2400" dirty="0" smtClean="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Faculty typically requested titles for specific couses, </a:t>
            </a:r>
            <a:r>
              <a:rPr lang="en-US" sz="2400" dirty="0" smtClean="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and patrons outside of those courses were unaware of new additions to our collection</a:t>
            </a:r>
            <a:endParaRPr sz="300" dirty="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Merriweather"/>
              <a:buChar char="●"/>
            </a:pPr>
            <a:endParaRPr sz="400" dirty="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438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erriweather"/>
              <a:buChar char="●"/>
            </a:pPr>
            <a:r>
              <a:rPr lang="en" sz="2400" dirty="0" smtClean="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Requests for films were duplicated when faculty or students could not find content</a:t>
            </a:r>
          </a:p>
        </p:txBody>
      </p:sp>
    </p:spTree>
    <p:extLst>
      <p:ext uri="{BB962C8B-B14F-4D97-AF65-F5344CB8AC3E}">
        <p14:creationId xmlns:p14="http://schemas.microsoft.com/office/powerpoint/2010/main" val="3547860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/>
        </p:nvSpPr>
        <p:spPr>
          <a:xfrm>
            <a:off x="0" y="1410650"/>
            <a:ext cx="9144000" cy="37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431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Font typeface="Merriweather"/>
              <a:buChar char="●"/>
            </a:pPr>
            <a:r>
              <a:rPr lang="en" sz="2200" dirty="0">
                <a:latin typeface="Merriweather"/>
                <a:ea typeface="Merriweather"/>
                <a:cs typeface="Merriweather"/>
                <a:sym typeface="Merriweather"/>
              </a:rPr>
              <a:t>LibGuides is a content management platform </a:t>
            </a:r>
            <a:r>
              <a:rPr lang="en" sz="2200" dirty="0" smtClean="0">
                <a:latin typeface="Merriweather"/>
                <a:ea typeface="Merriweather"/>
                <a:cs typeface="Merriweather"/>
                <a:sym typeface="Merriweather"/>
              </a:rPr>
              <a:t>that is already being used, so s</a:t>
            </a:r>
            <a:r>
              <a:rPr lang="en" sz="2200" dirty="0" smtClean="0">
                <a:latin typeface="Merriweather"/>
                <a:ea typeface="Merriweather"/>
                <a:cs typeface="Merriweather"/>
                <a:sym typeface="Merriweather"/>
              </a:rPr>
              <a:t>tudents </a:t>
            </a:r>
            <a:r>
              <a:rPr lang="en" sz="2200" dirty="0">
                <a:latin typeface="Merriweather"/>
                <a:ea typeface="Merriweather"/>
                <a:cs typeface="Merriweather"/>
                <a:sym typeface="Merriweather"/>
              </a:rPr>
              <a:t>are already familiar with the </a:t>
            </a:r>
            <a:r>
              <a:rPr lang="en" sz="2200" dirty="0" smtClean="0">
                <a:latin typeface="Merriweather"/>
                <a:ea typeface="Merriweather"/>
                <a:cs typeface="Merriweather"/>
                <a:sym typeface="Merriweather"/>
              </a:rPr>
              <a:t>platform</a:t>
            </a:r>
          </a:p>
          <a:p>
            <a:pPr marL="25400">
              <a:lnSpc>
                <a:spcPct val="115000"/>
              </a:lnSpc>
              <a:buSzPts val="3200"/>
            </a:pPr>
            <a:endParaRPr lang="en-US" sz="700" dirty="0" smtClean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431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Font typeface="Merriweather"/>
              <a:buChar char="●"/>
            </a:pPr>
            <a:r>
              <a:rPr lang="en" sz="2200" dirty="0" smtClean="0">
                <a:latin typeface="Merriweather"/>
                <a:ea typeface="Merriweather"/>
                <a:cs typeface="Merriweather"/>
                <a:sym typeface="Merriweather"/>
              </a:rPr>
              <a:t>All of the pertinant information is made available to entire user community, not only students in specific courses</a:t>
            </a:r>
          </a:p>
          <a:p>
            <a:pPr marL="25400" lvl="0">
              <a:lnSpc>
                <a:spcPct val="115000"/>
              </a:lnSpc>
              <a:buSzPts val="3200"/>
            </a:pPr>
            <a:endParaRPr lang="en" sz="700" dirty="0" smtClean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431800">
              <a:lnSpc>
                <a:spcPct val="115000"/>
              </a:lnSpc>
              <a:buSzPts val="3200"/>
              <a:buFont typeface="Merriweather"/>
              <a:buChar char="●"/>
            </a:pPr>
            <a:r>
              <a:rPr lang="en" sz="2200" dirty="0" smtClean="0">
                <a:latin typeface="Merriweather"/>
                <a:ea typeface="Merriweather"/>
                <a:cs typeface="Merriweather"/>
                <a:sym typeface="Merriweather"/>
              </a:rPr>
              <a:t>Guide displays title, direct link, and days remaining for each Kanopy item, so all users can find them easily and know immediately what is actually available</a:t>
            </a:r>
          </a:p>
          <a:p>
            <a:pPr marL="25400">
              <a:lnSpc>
                <a:spcPct val="115000"/>
              </a:lnSpc>
              <a:buSzPts val="3200"/>
            </a:pPr>
            <a:endParaRPr lang="en-US" sz="700" dirty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25400" lvl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</a:pPr>
            <a:r>
              <a:rPr lang="en" sz="2200" dirty="0" smtClean="0">
                <a:latin typeface="Merriweather"/>
                <a:ea typeface="Merriweather"/>
                <a:cs typeface="Merriweather"/>
                <a:sym typeface="Merriweather"/>
                <a:hlinkClick r:id="rId3" action="ppaction://hlinkfile"/>
              </a:rPr>
              <a:t>l</a:t>
            </a:r>
            <a:r>
              <a:rPr lang="en" sz="2200" dirty="0" smtClean="0">
                <a:latin typeface="Merriweather"/>
                <a:ea typeface="Merriweather"/>
                <a:cs typeface="Merriweather"/>
                <a:sym typeface="Merriweather"/>
                <a:hlinkClick r:id="rId3" action="ppaction://hlinkfile"/>
              </a:rPr>
              <a:t>ibguides.brooklyn.cuny.edu </a:t>
            </a:r>
            <a:endParaRPr sz="2200" dirty="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84" name="Google Shape;84;p17"/>
          <p:cNvSpPr txBox="1"/>
          <p:nvPr/>
        </p:nvSpPr>
        <p:spPr>
          <a:xfrm>
            <a:off x="0" y="176450"/>
            <a:ext cx="7607400" cy="123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Answer: LibGuides</a:t>
            </a:r>
            <a:endParaRPr sz="48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/>
        </p:nvSpPr>
        <p:spPr>
          <a:xfrm>
            <a:off x="0" y="1410650"/>
            <a:ext cx="9144000" cy="37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1" indent="-431800">
              <a:lnSpc>
                <a:spcPct val="115000"/>
              </a:lnSpc>
              <a:buSzPts val="3200"/>
              <a:buFont typeface="Merriweather"/>
              <a:buChar char="●"/>
            </a:pPr>
            <a:r>
              <a:rPr lang="en-US" sz="2800" dirty="0" smtClean="0">
                <a:latin typeface="Merriweather"/>
                <a:ea typeface="Merriweather"/>
                <a:cs typeface="Merriweather"/>
                <a:sym typeface="Merriweather"/>
              </a:rPr>
              <a:t>Steady amount of traffic to guide:</a:t>
            </a:r>
          </a:p>
          <a:p>
            <a:pPr marL="969963" lvl="8" indent="-284163">
              <a:lnSpc>
                <a:spcPct val="115000"/>
              </a:lnSpc>
              <a:buSzPts val="3200"/>
              <a:buFont typeface="Arial" panose="020B0604020202020204" pitchFamily="34" charset="0"/>
              <a:buChar char="•"/>
              <a:tabLst>
                <a:tab pos="969963" algn="l"/>
              </a:tabLst>
            </a:pPr>
            <a:r>
              <a:rPr lang="en-US" sz="2800" dirty="0" smtClean="0">
                <a:latin typeface="Merriweather"/>
                <a:ea typeface="Merriweather"/>
                <a:cs typeface="Merriweather"/>
                <a:sym typeface="Merriweather"/>
                <a:hlinkClick r:id="rId3" action="ppaction://hlinkfile"/>
              </a:rPr>
              <a:t>libguides.brooklyn.cuny.edu </a:t>
            </a:r>
            <a:endParaRPr lang="en-US" sz="2800" dirty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266700">
              <a:lnSpc>
                <a:spcPct val="115000"/>
              </a:lnSpc>
              <a:buSzPts val="600"/>
              <a:buFont typeface="Merriweather"/>
              <a:buChar char="●"/>
            </a:pPr>
            <a:endParaRPr lang="en-US" sz="800" dirty="0" smtClean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266700">
              <a:lnSpc>
                <a:spcPct val="115000"/>
              </a:lnSpc>
              <a:buSzPts val="600"/>
              <a:buFont typeface="Merriweather"/>
              <a:buChar char="●"/>
            </a:pPr>
            <a:endParaRPr lang="en-US" sz="800" dirty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431800">
              <a:lnSpc>
                <a:spcPct val="115000"/>
              </a:lnSpc>
              <a:buSzPts val="3200"/>
              <a:buFont typeface="Merriweather"/>
              <a:buChar char="●"/>
            </a:pPr>
            <a:r>
              <a:rPr lang="en-US" sz="2800" dirty="0" smtClean="0">
                <a:latin typeface="Merriweather"/>
                <a:ea typeface="Merriweather"/>
                <a:cs typeface="Merriweather"/>
                <a:sym typeface="Merriweather"/>
              </a:rPr>
              <a:t>Increased views on films that had been available and unviewed for months</a:t>
            </a:r>
            <a:endParaRPr sz="500" dirty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erriweather"/>
              <a:buChar char="●"/>
            </a:pPr>
            <a:endParaRPr lang="en-US" sz="500" dirty="0" smtClean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erriweather"/>
              <a:buChar char="●"/>
            </a:pPr>
            <a:endParaRPr sz="500" dirty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431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Font typeface="Merriweather"/>
              <a:buChar char="●"/>
            </a:pPr>
            <a:r>
              <a:rPr lang="en-US" sz="2800" dirty="0" smtClean="0">
                <a:latin typeface="Merriweather"/>
                <a:ea typeface="Merriweather"/>
                <a:cs typeface="Merriweather"/>
                <a:sym typeface="Merriweather"/>
              </a:rPr>
              <a:t>Patrons have more clarity when using the database</a:t>
            </a:r>
            <a:endParaRPr sz="500" dirty="0" smtClean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Merriweather"/>
              <a:buChar char="●"/>
            </a:pPr>
            <a:endParaRPr lang="en-US" sz="600" dirty="0" smtClean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1905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</a:pPr>
            <a:endParaRPr sz="600" dirty="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84" name="Google Shape;84;p17"/>
          <p:cNvSpPr txBox="1"/>
          <p:nvPr/>
        </p:nvSpPr>
        <p:spPr>
          <a:xfrm>
            <a:off x="0" y="176450"/>
            <a:ext cx="7607400" cy="123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800" dirty="0" smtClean="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Outcomes</a:t>
            </a:r>
            <a:endParaRPr sz="4800" dirty="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  <p:extLst>
      <p:ext uri="{BB962C8B-B14F-4D97-AF65-F5344CB8AC3E}">
        <p14:creationId xmlns:p14="http://schemas.microsoft.com/office/powerpoint/2010/main" val="3299359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>
            <a:spLocks noGrp="1"/>
          </p:cNvSpPr>
          <p:nvPr>
            <p:ph type="body" idx="1"/>
          </p:nvPr>
        </p:nvSpPr>
        <p:spPr>
          <a:xfrm>
            <a:off x="582300" y="1332602"/>
            <a:ext cx="7979400" cy="247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>
                <a:solidFill>
                  <a:schemeClr val="accent1"/>
                </a:solidFill>
              </a:rPr>
              <a:t>Thank You!</a:t>
            </a:r>
            <a:endParaRPr sz="520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227</Words>
  <Application>Microsoft Office PowerPoint</Application>
  <PresentationFormat>On-screen Show (16:9)</PresentationFormat>
  <Paragraphs>37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Roboto</vt:lpstr>
      <vt:lpstr>Merriweather</vt:lpstr>
      <vt:lpstr>Paradigm</vt:lpstr>
      <vt:lpstr>PowerPoint Presentation</vt:lpstr>
      <vt:lpstr>A Little  Bit About Kanopy </vt:lpstr>
      <vt:lpstr>Opportunities for Improvement 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Sheena Philogene</dc:creator>
  <cp:lastModifiedBy>Windows User</cp:lastModifiedBy>
  <cp:revision>9</cp:revision>
  <dcterms:modified xsi:type="dcterms:W3CDTF">2019-04-07T19:54:59Z</dcterms:modified>
</cp:coreProperties>
</file>