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68" r:id="rId5"/>
    <p:sldId id="270" r:id="rId6"/>
    <p:sldId id="271" r:id="rId7"/>
    <p:sldId id="276" r:id="rId8"/>
    <p:sldId id="261" r:id="rId9"/>
    <p:sldId id="262" r:id="rId10"/>
    <p:sldId id="259" r:id="rId11"/>
    <p:sldId id="260" r:id="rId12"/>
    <p:sldId id="275" r:id="rId13"/>
    <p:sldId id="264" r:id="rId14"/>
    <p:sldId id="265" r:id="rId15"/>
    <p:sldId id="273" r:id="rId16"/>
    <p:sldId id="263" r:id="rId17"/>
    <p:sldId id="274" r:id="rId18"/>
    <p:sldId id="272" r:id="rId19"/>
    <p:sldId id="266" r:id="rId20"/>
    <p:sldId id="2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60EDD-1778-4A39-AF52-0A9D76DA2D8E}" v="3460" dt="2019-11-15T19:36:38.404"/>
    <p1510:client id="{24B8FB98-96DC-ABF1-EBF7-56FB31151F80}" v="124" dt="2019-11-18T14:21:35.461"/>
    <p1510:client id="{91A7B941-CBC6-85D0-C0CF-774BB72DBF46}" v="181" dt="2019-11-18T14:28:29.576"/>
    <p1510:client id="{B84B74C1-C928-4675-9D84-EDDBD8ACAF3E}" v="12" dt="2019-11-12T17:10:45.947"/>
    <p1510:client id="{D65ACAB0-CF83-168B-E3F8-E44A3060945D}" v="2" dt="2019-11-18T18:57:22.310"/>
    <p1510:client id="{E4AA97BF-EB24-5430-9A08-C2E74C869EAD}" v="988" dt="2019-11-14T15:57:06.8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6" d="100"/>
          <a:sy n="66" d="100"/>
        </p:scale>
        <p:origin x="4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BBEF3-ECA6-43A3-B461-FEB694BB74C6}" type="datetimeFigureOut">
              <a:rPr lang="en-US"/>
              <a:t>11/19/2019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ECEC6-7809-4D33-A9F4-2744364A6F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08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LibGuide</a:t>
            </a:r>
            <a:r>
              <a:rPr lang="en-US" dirty="0">
                <a:cs typeface="Calibri"/>
              </a:rPr>
              <a:t> presents information on current and past events</a:t>
            </a:r>
          </a:p>
          <a:p>
            <a:r>
              <a:rPr lang="en-US" dirty="0">
                <a:cs typeface="Calibri"/>
              </a:rPr>
              <a:t>- Links out to Goodreads platform where interactions take place</a:t>
            </a:r>
          </a:p>
          <a:p>
            <a:r>
              <a:rPr lang="en-US" dirty="0">
                <a:cs typeface="Calibri"/>
              </a:rPr>
              <a:t>- Free books are offered to students who agree to actively participate</a:t>
            </a:r>
          </a:p>
          <a:p>
            <a:r>
              <a:rPr lang="en-US" dirty="0">
                <a:cs typeface="Calibri"/>
              </a:rPr>
              <a:t>- Some events include a streamed author presentation; this semester is a panel of Berkeley faculty/staff on mental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ECEC6-7809-4D33-A9F4-2744364A6FF8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39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- Since there are limitations to </a:t>
            </a:r>
            <a:r>
              <a:rPr lang="en-US" dirty="0" err="1">
                <a:cs typeface="Calibri"/>
              </a:rPr>
              <a:t>LibGuides</a:t>
            </a:r>
            <a:r>
              <a:rPr lang="en-US" dirty="0">
                <a:cs typeface="Calibri"/>
              </a:rPr>
              <a:t>, a web platform like Goodreads allows online students to connect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ECEC6-7809-4D33-A9F4-2744364A6FF8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03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- Using a </a:t>
            </a:r>
            <a:r>
              <a:rPr lang="en-US" dirty="0" err="1">
                <a:cs typeface="Calibri"/>
              </a:rPr>
              <a:t>LibGuide</a:t>
            </a:r>
            <a:r>
              <a:rPr lang="en-US" dirty="0">
                <a:cs typeface="Calibri"/>
              </a:rPr>
              <a:t> as a way to re-create an art gallery</a:t>
            </a:r>
          </a:p>
          <a:p>
            <a:r>
              <a:rPr lang="en-US" dirty="0">
                <a:cs typeface="Calibri"/>
              </a:rPr>
              <a:t>- Using forms to collect art and information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LibGuide</a:t>
            </a:r>
            <a:r>
              <a:rPr lang="en-US" dirty="0">
                <a:cs typeface="Calibri"/>
              </a:rPr>
              <a:t> can also house past exhibitions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ECEC6-7809-4D33-A9F4-2744364A6FF8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03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4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1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07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26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300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55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2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69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50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48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3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irstgradefactory.blogspot.com/2012/01/get-your-kagan-on.html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nc-nd/3.0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berkeleycollege.libguides.com/onlinestuden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erkeleycollege.libguides.com/OnlineBookClub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reads.com/group/show/64215-berkeley-college-online-book-clu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erkeleycollege.libguides.com/OnlineArtSho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erkeleycollege.libguides.com/c.php?g=896275&amp;p=6446352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8987" y="1911027"/>
            <a:ext cx="8996419" cy="1683982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Rockwell"/>
                <a:ea typeface="+mj-lt"/>
                <a:cs typeface="+mj-lt"/>
              </a:rPr>
              <a:t>Designing Engaging Outreach for Online Students Using </a:t>
            </a:r>
            <a:br>
              <a:rPr lang="en-US" sz="4000" b="1" dirty="0">
                <a:latin typeface="Rockwell"/>
                <a:ea typeface="+mj-lt"/>
                <a:cs typeface="+mj-lt"/>
              </a:rPr>
            </a:br>
            <a:r>
              <a:rPr lang="en-US" sz="4000" b="1">
                <a:latin typeface="Rockwell"/>
                <a:ea typeface="+mj-lt"/>
                <a:cs typeface="+mj-lt"/>
              </a:rPr>
              <a:t>Web-Based </a:t>
            </a:r>
            <a:r>
              <a:rPr lang="en-US" sz="4000" b="1" dirty="0">
                <a:latin typeface="Rockwell"/>
                <a:ea typeface="+mj-lt"/>
                <a:cs typeface="+mj-lt"/>
              </a:rPr>
              <a:t>Tools</a:t>
            </a:r>
            <a:endParaRPr lang="en-US" sz="4000" b="1">
              <a:latin typeface="Rockwell"/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8835" y="4144827"/>
            <a:ext cx="4133178" cy="8922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cs typeface="Calibri"/>
              </a:rPr>
              <a:t>Maria Deptula &amp; Jessica Kiebler</a:t>
            </a:r>
          </a:p>
          <a:p>
            <a:r>
              <a:rPr lang="en-US" b="1" dirty="0">
                <a:cs typeface="Calibri"/>
              </a:rPr>
              <a:t>Berkeley College 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CD92C7-72EF-482B-A126-0CED20083709}"/>
              </a:ext>
            </a:extLst>
          </p:cNvPr>
          <p:cNvSpPr txBox="1">
            <a:spLocks/>
          </p:cNvSpPr>
          <p:nvPr/>
        </p:nvSpPr>
        <p:spPr>
          <a:xfrm>
            <a:off x="1756497" y="1033979"/>
            <a:ext cx="8912997" cy="749412"/>
          </a:xfrm>
          <a:prstGeom prst="rect">
            <a:avLst/>
          </a:prstGeom>
        </p:spPr>
        <p:txBody>
          <a:bodyPr vert="horz" lIns="228600" tIns="228600" rIns="228600" bIns="0" rtlCol="0" anchor="b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1"/>
                </a:solidFill>
                <a:latin typeface="Rockwell"/>
                <a:ea typeface="+mj-lt"/>
                <a:cs typeface="+mj-lt"/>
              </a:rPr>
              <a:t>ACRL LMAO Group Meet-Up Fall 2019</a:t>
            </a:r>
            <a:endParaRPr lang="en-US" sz="3600" b="1">
              <a:solidFill>
                <a:schemeClr val="tx1"/>
              </a:solidFill>
              <a:latin typeface="Rockwell"/>
              <a:cs typeface="Calibri Light"/>
            </a:endParaRPr>
          </a:p>
        </p:txBody>
      </p:sp>
      <p:pic>
        <p:nvPicPr>
          <p:cNvPr id="6" name="Picture 6" descr="A picture containing screenshot, drawing&#10;&#10;Description generated with very high confidence">
            <a:extLst>
              <a:ext uri="{FF2B5EF4-FFF2-40B4-BE49-F238E27FC236}">
                <a16:creationId xmlns:a16="http://schemas.microsoft.com/office/drawing/2014/main" id="{82794294-2851-4848-8D37-69C5F2EC4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060" y="3249707"/>
            <a:ext cx="1846728" cy="185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DD668-A824-44A2-8BBF-81006AD34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466" y="2459992"/>
            <a:ext cx="3501196" cy="2456442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bg1"/>
                </a:solidFill>
                <a:cs typeface="Calibri Light"/>
              </a:rPr>
              <a:t> </a:t>
            </a:r>
            <a:br>
              <a:rPr lang="en-US" sz="4400" b="1" dirty="0">
                <a:solidFill>
                  <a:schemeClr val="bg1"/>
                </a:solidFill>
                <a:cs typeface="Calibri Light"/>
              </a:rPr>
            </a:br>
            <a:r>
              <a:rPr lang="en-US" sz="3100" b="1" dirty="0">
                <a:solidFill>
                  <a:schemeClr val="bg1"/>
                </a:solidFill>
                <a:latin typeface="Rockwell"/>
                <a:ea typeface="+mj-lt"/>
                <a:cs typeface="+mj-lt"/>
              </a:rPr>
              <a:t>All library activities (resources, programs) </a:t>
            </a:r>
            <a:br>
              <a:rPr lang="en-US" sz="3100" b="1" dirty="0">
                <a:solidFill>
                  <a:schemeClr val="bg1"/>
                </a:solidFill>
                <a:latin typeface="Rockwell"/>
                <a:ea typeface="+mj-lt"/>
                <a:cs typeface="+mj-lt"/>
              </a:rPr>
            </a:br>
            <a:r>
              <a:rPr lang="en-US" sz="3100" b="1" dirty="0">
                <a:solidFill>
                  <a:schemeClr val="bg1"/>
                </a:solidFill>
                <a:latin typeface="Rockwell"/>
                <a:ea typeface="+mj-lt"/>
                <a:cs typeface="+mj-lt"/>
              </a:rPr>
              <a:t>have  to include ONL community </a:t>
            </a:r>
            <a:br>
              <a:rPr lang="en-US" sz="3100" b="1" dirty="0">
                <a:solidFill>
                  <a:schemeClr val="bg1"/>
                </a:solidFill>
                <a:latin typeface="Rockwell"/>
                <a:ea typeface="+mj-lt"/>
                <a:cs typeface="+mj-lt"/>
              </a:rPr>
            </a:br>
            <a:r>
              <a:rPr lang="en-US" sz="3100" b="1" dirty="0">
                <a:solidFill>
                  <a:schemeClr val="bg1"/>
                </a:solidFill>
                <a:latin typeface="Rockwell"/>
                <a:cs typeface="Calibri Light"/>
              </a:rPr>
              <a:t/>
            </a:r>
            <a:br>
              <a:rPr lang="en-US" sz="3100" b="1" dirty="0">
                <a:solidFill>
                  <a:schemeClr val="bg1"/>
                </a:solidFill>
                <a:latin typeface="Rockwell"/>
                <a:cs typeface="Calibri Light"/>
              </a:rPr>
            </a:br>
            <a:endParaRPr lang="en-US" sz="4400" b="1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EC0736-E963-47D8-9DAB-2578C812B7B5}"/>
              </a:ext>
            </a:extLst>
          </p:cNvPr>
          <p:cNvSpPr txBox="1"/>
          <p:nvPr/>
        </p:nvSpPr>
        <p:spPr>
          <a:xfrm>
            <a:off x="4656365" y="1351340"/>
            <a:ext cx="724565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b="1" dirty="0"/>
              <a:t>First opened in 1998 – one of the first online programs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b="1" dirty="0"/>
              <a:t>Students from </a:t>
            </a:r>
            <a:r>
              <a:rPr lang="en-US" sz="2000" b="1" dirty="0" smtClean="0"/>
              <a:t>30 </a:t>
            </a:r>
            <a:r>
              <a:rPr lang="en-US" sz="2000" b="1" dirty="0"/>
              <a:t>states </a:t>
            </a:r>
            <a:r>
              <a:rPr lang="en-US" sz="2000" b="1" dirty="0" smtClean="0"/>
              <a:t>(military personnel/veterans)</a:t>
            </a:r>
            <a:endParaRPr lang="en-US" sz="2000" b="1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2019-2020 - 1,014 students - 25% of college population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b="1" dirty="0"/>
              <a:t>54% of all students take at least one ONL class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b="1" dirty="0"/>
              <a:t>Rated "Best Online Programs" in the past six years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b="1" dirty="0"/>
              <a:t>Asynchronous instruction 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b="1" dirty="0"/>
          </a:p>
          <a:p>
            <a:pPr>
              <a:lnSpc>
                <a:spcPct val="150000"/>
              </a:lnSpc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AEC022D5-5305-4ABD-87BC-29C7A4E7C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662" y="4808774"/>
            <a:ext cx="2198915" cy="2045286"/>
          </a:xfrm>
          <a:prstGeom prst="rect">
            <a:avLst/>
          </a:prstGeom>
        </p:spPr>
      </p:pic>
      <p:pic>
        <p:nvPicPr>
          <p:cNvPr id="8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D53FAD45-4BC9-406A-9A5B-5BDB98B2D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792" y="4766765"/>
            <a:ext cx="2077962" cy="2086969"/>
          </a:xfrm>
          <a:prstGeom prst="rect">
            <a:avLst/>
          </a:prstGeom>
        </p:spPr>
      </p:pic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A7AED563-85C2-4593-BEC6-1C5F40440E99}"/>
              </a:ext>
            </a:extLst>
          </p:cNvPr>
          <p:cNvSpPr/>
          <p:nvPr/>
        </p:nvSpPr>
        <p:spPr>
          <a:xfrm>
            <a:off x="1090084" y="203031"/>
            <a:ext cx="9821332" cy="103716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/>
              <a:t>BERKELEY COLLEGE ONLINE</a:t>
            </a:r>
          </a:p>
        </p:txBody>
      </p:sp>
    </p:spTree>
    <p:extLst>
      <p:ext uri="{BB962C8B-B14F-4D97-AF65-F5344CB8AC3E}">
        <p14:creationId xmlns:p14="http://schemas.microsoft.com/office/powerpoint/2010/main" val="128998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2D3D146F-BBA7-4FF8-AFD9-FB969DA82C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61F99BD-EAC4-40B0-8735-02B721F54F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EFCD895D-F2AF-4320-BDEE-D23E4457B4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7518D1B9-960B-44AE-9640-BF59858AC22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4B0C4D64-BF47-4E10-A344-806B22E8CF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E22BFDAB-9D0A-41C8-B375-D0A2C6096D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3AFF9EA6-E6AA-4B19-BADA-8ACEEEBCBBB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E8278B97-81B7-4F8C-B2E9-7ACFD859B9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8F164BC0-23B0-46D0-998B-331CD8A6C5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0DD01883-3102-45CA-9987-E4E7FFC4FF7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FC86E339-1D06-4235-AA45-E1E7D0D54A4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5683D1D9-BAA4-45B1-A034-77EE8A4546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7E708C5D-7300-4793-9E60-91941D93AF7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DF366556-A5E2-4806-84DE-84289CC793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A65A5F4C-BA98-4154-AFC9-75034863094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24A4F33A-F45E-4C9A-A79E-CAC9710DE1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AEA0EDFE-B128-4FF9-B144-287B6B5F2D0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931D7A09-9535-44B2-855A-AB906D3CEC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D02EA9DF-0B80-4EDA-BA38-B8DBCB1E43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id="{DE62E76C-A3AC-4D36-AA4B-3C61D43085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F43465F-0E92-4E15-89B7-DED36045B0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4050863-EDFB-44C3-A9AE-BBEAD29E3E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D76397A3-ACF2-4D9C-9310-90DBB0F390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55">
              <a:extLst>
                <a:ext uri="{FF2B5EF4-FFF2-40B4-BE49-F238E27FC236}">
                  <a16:creationId xmlns:a16="http://schemas.microsoft.com/office/drawing/2014/main" id="{3A13A135-4DD5-4A60-97B1-A86E340306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52" name="Rectangle 57">
            <a:extLst>
              <a:ext uri="{FF2B5EF4-FFF2-40B4-BE49-F238E27FC236}">
                <a16:creationId xmlns:a16="http://schemas.microsoft.com/office/drawing/2014/main" id="{BD108BA9-5D85-4569-9599-B5178FDD05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093C828-0E1E-4CB2-86A5-137A6F24A6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1B69A190-E356-4B1E-8781-47CFA7CBC42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89EA0884-8860-403B-BADC-1D093556AD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DB1B418F-284D-4A9A-A044-8A26A630605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666181CC-2306-4211-93DE-05919C3598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E6DD83D3-CB1B-4BDA-BBC6-D078B3F512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5073F94A-028A-46C1-8F53-66579C4602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E3AACCA1-E3D6-44E4-9785-CF193F3817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2">
              <a:extLst>
                <a:ext uri="{FF2B5EF4-FFF2-40B4-BE49-F238E27FC236}">
                  <a16:creationId xmlns:a16="http://schemas.microsoft.com/office/drawing/2014/main" id="{962BBC15-AADF-45C5-B24E-C3B027C1C06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E7DC42C0-E68F-46E9-B9E7-3F451786D62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id="{3AC53C7F-A82E-4436-A96B-714BC629C1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F0663975-09A1-4EDA-AFE3-8D2652600AC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6">
              <a:extLst>
                <a:ext uri="{FF2B5EF4-FFF2-40B4-BE49-F238E27FC236}">
                  <a16:creationId xmlns:a16="http://schemas.microsoft.com/office/drawing/2014/main" id="{793265D2-78D7-4BCB-92C2-6EB36A3317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">
              <a:extLst>
                <a:ext uri="{FF2B5EF4-FFF2-40B4-BE49-F238E27FC236}">
                  <a16:creationId xmlns:a16="http://schemas.microsoft.com/office/drawing/2014/main" id="{DF4B1638-D342-49AB-B7F4-22CF8C15A8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D1F5DCCB-639E-4B22-B3BB-62B9C8317CB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9">
              <a:extLst>
                <a:ext uri="{FF2B5EF4-FFF2-40B4-BE49-F238E27FC236}">
                  <a16:creationId xmlns:a16="http://schemas.microsoft.com/office/drawing/2014/main" id="{06A2262A-F4B6-4F17-A366-65DA955CDAC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0">
              <a:extLst>
                <a:ext uri="{FF2B5EF4-FFF2-40B4-BE49-F238E27FC236}">
                  <a16:creationId xmlns:a16="http://schemas.microsoft.com/office/drawing/2014/main" id="{E54DF995-E1F9-43CC-AB04-39CBFCDAF22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1">
              <a:extLst>
                <a:ext uri="{FF2B5EF4-FFF2-40B4-BE49-F238E27FC236}">
                  <a16:creationId xmlns:a16="http://schemas.microsoft.com/office/drawing/2014/main" id="{F44C4FEF-D74A-490E-A797-BAF52752A1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2">
              <a:extLst>
                <a:ext uri="{FF2B5EF4-FFF2-40B4-BE49-F238E27FC236}">
                  <a16:creationId xmlns:a16="http://schemas.microsoft.com/office/drawing/2014/main" id="{742B48C2-E998-4FC7-A7B3-579F9BC1FD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3">
              <a:extLst>
                <a:ext uri="{FF2B5EF4-FFF2-40B4-BE49-F238E27FC236}">
                  <a16:creationId xmlns:a16="http://schemas.microsoft.com/office/drawing/2014/main" id="{CA8F8763-987F-4966-A4AB-0F10BE1A393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ED67014-41DF-41C2-BE90-861B0A80F8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3893141"/>
            <a:ext cx="8845667" cy="1771275"/>
            <a:chOff x="1669293" y="3893141"/>
            <a:chExt cx="8845667" cy="1771275"/>
          </a:xfrm>
        </p:grpSpPr>
        <p:sp>
          <p:nvSpPr>
            <p:cNvPr id="82" name="Isosceles Triangle 39">
              <a:extLst>
                <a:ext uri="{FF2B5EF4-FFF2-40B4-BE49-F238E27FC236}">
                  <a16:creationId xmlns:a16="http://schemas.microsoft.com/office/drawing/2014/main" id="{C2322AEF-B0EF-4D26-A7F6-D2C7A868E2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AB693E1-0AD3-4EEB-B943-4B5D5DB1587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3893141"/>
              <a:ext cx="8845667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6DBC01-0A22-4F1B-9FA6-87196FE82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36" y="3943952"/>
            <a:ext cx="8672295" cy="1030128"/>
          </a:xfrm>
        </p:spPr>
        <p:txBody>
          <a:bodyPr vert="horz" lIns="228600" tIns="228600" rIns="228600" bIns="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b="1" dirty="0">
                <a:latin typeface="Rockwell"/>
              </a:rPr>
              <a:t>Challenges: </a:t>
            </a:r>
            <a:br>
              <a:rPr lang="en-US" b="1" dirty="0">
                <a:latin typeface="Rockwell"/>
              </a:rPr>
            </a:br>
            <a:r>
              <a:rPr lang="en-US" b="1" dirty="0">
                <a:latin typeface="Rockwell"/>
              </a:rPr>
              <a:t>Outreach to Online Students</a:t>
            </a:r>
            <a:endParaRPr lang="en-US" b="1">
              <a:latin typeface="Rockwell"/>
              <a:cs typeface="Calibri Ligh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4223365-3594-48F1-8E29-BFDA8E7B5E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7138" y="1174794"/>
            <a:ext cx="8841196" cy="26327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phic 3" descr="Speaker Phone">
            <a:extLst>
              <a:ext uri="{FF2B5EF4-FFF2-40B4-BE49-F238E27FC236}">
                <a16:creationId xmlns:a16="http://schemas.microsoft.com/office/drawing/2014/main" id="{DE6B84F6-D655-457F-8BF3-75D89AAD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7878" y="2727922"/>
            <a:ext cx="1079628" cy="1079628"/>
          </a:xfrm>
          <a:prstGeom prst="rect">
            <a:avLst/>
          </a:prstGeom>
          <a:ln w="12700">
            <a:noFill/>
          </a:ln>
        </p:spPr>
      </p:pic>
      <p:pic>
        <p:nvPicPr>
          <p:cNvPr id="5" name="Graphic 5" descr="Blind">
            <a:extLst>
              <a:ext uri="{FF2B5EF4-FFF2-40B4-BE49-F238E27FC236}">
                <a16:creationId xmlns:a16="http://schemas.microsoft.com/office/drawing/2014/main" id="{AFCB6C92-F9A7-4E24-B29F-3920CCAC25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46129" y="2659204"/>
            <a:ext cx="1285247" cy="1285247"/>
          </a:xfrm>
          <a:prstGeom prst="rect">
            <a:avLst/>
          </a:prstGeom>
          <a:ln w="12700">
            <a:noFill/>
          </a:ln>
        </p:spPr>
      </p:pic>
      <p:pic>
        <p:nvPicPr>
          <p:cNvPr id="27" name="Graphic 31" descr="Subtitles">
            <a:extLst>
              <a:ext uri="{FF2B5EF4-FFF2-40B4-BE49-F238E27FC236}">
                <a16:creationId xmlns:a16="http://schemas.microsoft.com/office/drawing/2014/main" id="{9A645454-EA06-4B9A-99BD-D79C76CEF8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65589" y="2783424"/>
            <a:ext cx="934485" cy="970771"/>
          </a:xfrm>
          <a:prstGeom prst="rect">
            <a:avLst/>
          </a:prstGeom>
          <a:ln w="12700">
            <a:noFill/>
          </a:ln>
        </p:spPr>
      </p:pic>
      <p:pic>
        <p:nvPicPr>
          <p:cNvPr id="57" name="Graphic 58" descr="Earth globe Americas">
            <a:extLst>
              <a:ext uri="{FF2B5EF4-FFF2-40B4-BE49-F238E27FC236}">
                <a16:creationId xmlns:a16="http://schemas.microsoft.com/office/drawing/2014/main" id="{923A872D-2D9B-4B0B-A821-95AE2E26AB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92580" y="2863823"/>
            <a:ext cx="914400" cy="914400"/>
          </a:xfrm>
          <a:prstGeom prst="rect">
            <a:avLst/>
          </a:prstGeom>
        </p:spPr>
      </p:pic>
      <p:pic>
        <p:nvPicPr>
          <p:cNvPr id="80" name="Graphic 83" descr="Stopwatch">
            <a:extLst>
              <a:ext uri="{FF2B5EF4-FFF2-40B4-BE49-F238E27FC236}">
                <a16:creationId xmlns:a16="http://schemas.microsoft.com/office/drawing/2014/main" id="{A382FFAA-814B-49F7-AAAB-B1B84D1BCA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37261" y="2810536"/>
            <a:ext cx="914400" cy="914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863393F-FC28-46D9-B920-2E9191168D9C}"/>
              </a:ext>
            </a:extLst>
          </p:cNvPr>
          <p:cNvSpPr txBox="1"/>
          <p:nvPr/>
        </p:nvSpPr>
        <p:spPr>
          <a:xfrm>
            <a:off x="1653081" y="702764"/>
            <a:ext cx="9181732" cy="2215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/>
              <a:t>Location </a:t>
            </a:r>
            <a:endParaRPr lang="en-US" b="1" dirty="0"/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Time zones 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Visibility </a:t>
            </a:r>
            <a:endParaRPr lang="en-US" sz="2400" b="1" dirty="0" smtClean="0"/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Language barriers</a:t>
            </a:r>
            <a:endParaRPr lang="en-US" sz="2400" b="1" dirty="0"/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Communication methods - older vs. younger generations</a:t>
            </a:r>
          </a:p>
          <a:p>
            <a:endParaRPr lang="en-US" dirty="0"/>
          </a:p>
        </p:txBody>
      </p:sp>
      <p:pic>
        <p:nvPicPr>
          <p:cNvPr id="58" name="Picture 57" descr="The Brights' Net - The Brights' &quot;Reality About Morality ...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654" y="2833701"/>
            <a:ext cx="1406204" cy="10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8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C172E-FF93-419C-A969-BB11EE4B7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Rockwell"/>
                <a:cs typeface="Calibri Light"/>
              </a:rPr>
              <a:t>AREAS FOR ENGAGEMENT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8F148-0985-4390-93B1-0A73E64AC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0586" y="3545012"/>
            <a:ext cx="5776646" cy="127419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MAKE THEM FEEL THAT THEY BELONG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LET THEM SHOW WHO THEY ARE</a:t>
            </a:r>
          </a:p>
        </p:txBody>
      </p:sp>
      <p:pic>
        <p:nvPicPr>
          <p:cNvPr id="14" name="Picture 14" descr="A picture containing room&#10;&#10;Description generated with very high confidence">
            <a:extLst>
              <a:ext uri="{FF2B5EF4-FFF2-40B4-BE49-F238E27FC236}">
                <a16:creationId xmlns:a16="http://schemas.microsoft.com/office/drawing/2014/main" id="{93131B2E-B3AC-432C-92A4-61C724509EE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28125" r="28125"/>
          <a:stretch/>
        </p:blipFill>
        <p:spPr>
          <a:xfrm>
            <a:off x="7062831" y="-1"/>
            <a:ext cx="5129168" cy="6633883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62604E-6B5E-41B2-AE1A-41FD90DC5CA0}"/>
              </a:ext>
            </a:extLst>
          </p:cNvPr>
          <p:cNvSpPr txBox="1"/>
          <p:nvPr/>
        </p:nvSpPr>
        <p:spPr>
          <a:xfrm>
            <a:off x="7314133" y="6609976"/>
            <a:ext cx="5119914" cy="49892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sz="1200" dirty="0">
                <a:hlinkClick r:id="rId3"/>
              </a:rPr>
              <a:t>This Photo</a:t>
            </a:r>
            <a:r>
              <a:rPr lang="en-US" sz="1200"/>
              <a:t> by Unknown author is licensed under </a:t>
            </a:r>
            <a:r>
              <a:rPr lang="en-US" sz="1200" dirty="0">
                <a:hlinkClick r:id="rId4"/>
              </a:rPr>
              <a:t>CC BY-NC-ND</a:t>
            </a:r>
            <a:r>
              <a:rPr lang="en-US" sz="12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473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0A234D-B9A4-4358-82C4-55B27FDC0E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6AD3151-F96E-4F8D-9B74-990ABE1831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3504A37-677D-4553-961E-C8504E1AD8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E1A9F12C-7B47-41B8-9DF3-74E2A72558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B64BA4D-764E-43AA-B546-158AAB0F28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13AB19E-C06F-42CE-8C07-8BCE182DA9D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057D2BFA-CF18-4381-89A7-ED36243463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4C422A6-48B9-4629-8FEF-0AA2FCF8A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44431652-9C96-4555-8585-20ACDFB21A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A82E172-9439-4927-ABE2-364FD3AA923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9137DE69-451C-4993-8AF3-1DDDD175196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430B95C1-206E-4B3D-85F7-10E2EE73C9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3D23E2F8-938B-4A52-B35F-94F1331E97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A7371A20-A9C7-40DA-BE71-2D23D3F8F4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AD5A9C0B-2DF6-47B7-B7F4-DC52B46652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AA3FFED2-A833-473E-869C-C67C78EF15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DD3136B0-EC59-42D1-AED9-1E7B23AE01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516A793C-A2AA-409E-9AFD-31EBC991817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A91A9330-6EF3-4068-9E05-EFD9E58146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363F339A-2F0F-497A-9A97-6E1D4A38AD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BF14AA4-98BB-49F7-8A26-B9611695CB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69B412D-486A-40AE-AD13-012CFC18CD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05FE3073-1BF6-4D01-B519-329470617E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144938A-7410-4F44-8642-3F1272DED1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E4B20E-2D9B-4888-9BBA-B3F352FC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683" y="2195562"/>
            <a:ext cx="8583338" cy="2929486"/>
          </a:xfrm>
        </p:spPr>
        <p:txBody>
          <a:bodyPr vert="horz" lIns="228600" tIns="228600" rIns="228600" bIns="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sz="5400" dirty="0">
                <a:solidFill>
                  <a:schemeClr val="bg1"/>
                </a:solidFill>
                <a:latin typeface="Rockwell"/>
              </a:rPr>
              <a:t>The Power of </a:t>
            </a:r>
            <a:br>
              <a:rPr lang="en-US" sz="5400" dirty="0">
                <a:solidFill>
                  <a:schemeClr val="bg1"/>
                </a:solidFill>
                <a:latin typeface="Rockwell"/>
              </a:rPr>
            </a:br>
            <a:r>
              <a:rPr lang="en-US" sz="5400" dirty="0" err="1">
                <a:solidFill>
                  <a:schemeClr val="bg1"/>
                </a:solidFill>
                <a:latin typeface="Rockwell"/>
              </a:rPr>
              <a:t>LibGuides</a:t>
            </a:r>
            <a:r>
              <a:rPr lang="en-US" sz="5400" dirty="0">
                <a:solidFill>
                  <a:schemeClr val="bg1"/>
                </a:solidFill>
                <a:latin typeface="Rockwell"/>
              </a:rPr>
              <a:t>: </a:t>
            </a:r>
            <a:r>
              <a:rPr lang="en-US" sz="5400" dirty="0">
                <a:latin typeface="Rockwell"/>
              </a:rPr>
              <a:t/>
            </a:r>
            <a:br>
              <a:rPr lang="en-US" sz="5400" dirty="0">
                <a:latin typeface="Rockwell"/>
              </a:rPr>
            </a:br>
            <a:r>
              <a:rPr lang="en-US" sz="5400" dirty="0">
                <a:solidFill>
                  <a:schemeClr val="bg1"/>
                </a:solidFill>
                <a:latin typeface="Rockwell"/>
              </a:rPr>
              <a:t>Information</a:t>
            </a:r>
            <a:r>
              <a:rPr lang="en-US" sz="5400" b="0" i="0" u="none" strike="noStrike" dirty="0">
                <a:solidFill>
                  <a:schemeClr val="bg1"/>
                </a:solidFill>
                <a:latin typeface="Rockwell"/>
              </a:rPr>
              <a:t> &amp; </a:t>
            </a:r>
            <a:r>
              <a:rPr lang="en-US" sz="5400" dirty="0">
                <a:solidFill>
                  <a:schemeClr val="bg1"/>
                </a:solidFill>
                <a:latin typeface="Rockwell"/>
              </a:rPr>
              <a:t>Collaborations</a:t>
            </a:r>
            <a:r>
              <a:rPr lang="en-US" sz="5400" b="0" i="0" dirty="0">
                <a:solidFill>
                  <a:schemeClr val="bg1"/>
                </a:solidFill>
                <a:latin typeface="Rockwell"/>
              </a:rPr>
              <a:t>​</a:t>
            </a:r>
            <a:endParaRPr lang="en-US" sz="5400" b="1" dirty="0">
              <a:solidFill>
                <a:schemeClr val="bg1"/>
              </a:solidFill>
              <a:latin typeface="Rockwell"/>
              <a:cs typeface="Calibri Light"/>
            </a:endParaRPr>
          </a:p>
        </p:txBody>
      </p:sp>
      <p:pic>
        <p:nvPicPr>
          <p:cNvPr id="3" name="Picture 3" descr="A close up of graphics&#10;&#10;Description generated with high confidence">
            <a:extLst>
              <a:ext uri="{FF2B5EF4-FFF2-40B4-BE49-F238E27FC236}">
                <a16:creationId xmlns:a16="http://schemas.microsoft.com/office/drawing/2014/main" id="{B1130C6C-1C41-43BB-AF0F-435D99ECA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259" y="1471196"/>
            <a:ext cx="2348753" cy="234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06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BD8EB-B8D9-4462-AE4D-9004D73E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465" y="2349925"/>
            <a:ext cx="3647145" cy="245644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Rockwell"/>
                <a:cs typeface="Calibri Light"/>
              </a:rPr>
              <a:t>ONL Student Support</a:t>
            </a:r>
            <a:br>
              <a:rPr lang="en-US" sz="2800" dirty="0">
                <a:solidFill>
                  <a:schemeClr val="bg1"/>
                </a:solidFill>
                <a:latin typeface="Rockwell"/>
                <a:cs typeface="Calibri Light"/>
              </a:rPr>
            </a:br>
            <a:r>
              <a:rPr lang="en-US" sz="2800" dirty="0">
                <a:solidFill>
                  <a:schemeClr val="bg1"/>
                </a:solidFill>
                <a:latin typeface="Rockwell"/>
                <a:cs typeface="Calibri Light"/>
              </a:rPr>
              <a:t>ONL Student Community </a:t>
            </a:r>
            <a:br>
              <a:rPr lang="en-US" sz="2800" dirty="0">
                <a:solidFill>
                  <a:schemeClr val="bg1"/>
                </a:solidFill>
                <a:latin typeface="Rockwell"/>
                <a:cs typeface="Calibri Light"/>
              </a:rPr>
            </a:br>
            <a:r>
              <a:rPr lang="en-US" sz="2800" dirty="0">
                <a:solidFill>
                  <a:schemeClr val="bg1"/>
                </a:solidFill>
                <a:latin typeface="Rockwell"/>
                <a:cs typeface="Calibri Light"/>
              </a:rPr>
              <a:t>ONL Book Club</a:t>
            </a:r>
            <a:br>
              <a:rPr lang="en-US" sz="2800" dirty="0">
                <a:solidFill>
                  <a:schemeClr val="bg1"/>
                </a:solidFill>
                <a:latin typeface="Rockwell"/>
                <a:cs typeface="Calibri Light"/>
              </a:rPr>
            </a:br>
            <a:r>
              <a:rPr lang="en-US" sz="2800" dirty="0">
                <a:solidFill>
                  <a:schemeClr val="bg1"/>
                </a:solidFill>
                <a:latin typeface="Rockwell"/>
                <a:cs typeface="Calibri Light"/>
              </a:rPr>
              <a:t>ONL Essay Contest </a:t>
            </a:r>
          </a:p>
        </p:txBody>
      </p:sp>
      <p:pic>
        <p:nvPicPr>
          <p:cNvPr id="6" name="Picture 6" descr="A screenshot of a social media post&#10;&#10;Description generated with very high confidence">
            <a:hlinkClick r:id="rId2"/>
            <a:extLst>
              <a:ext uri="{FF2B5EF4-FFF2-40B4-BE49-F238E27FC236}">
                <a16:creationId xmlns:a16="http://schemas.microsoft.com/office/drawing/2014/main" id="{336FB49B-8F02-4EA4-B1FB-FA67678D65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21245" y="1375927"/>
            <a:ext cx="7601765" cy="4992138"/>
          </a:xfrm>
          <a:ln>
            <a:solidFill>
              <a:schemeClr val="accent1"/>
            </a:solidFill>
          </a:ln>
        </p:spPr>
      </p:pic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1EEEAFEA-14F5-46FF-AF17-BEE187C6FCBE}"/>
              </a:ext>
            </a:extLst>
          </p:cNvPr>
          <p:cNvSpPr/>
          <p:nvPr/>
        </p:nvSpPr>
        <p:spPr>
          <a:xfrm>
            <a:off x="1325186" y="123657"/>
            <a:ext cx="9842499" cy="117172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F0919-BD82-4A53-B553-77C3565155C4}"/>
              </a:ext>
            </a:extLst>
          </p:cNvPr>
          <p:cNvSpPr txBox="1"/>
          <p:nvPr/>
        </p:nvSpPr>
        <p:spPr>
          <a:xfrm>
            <a:off x="1931913" y="362555"/>
            <a:ext cx="880291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/>
              <a:t>ONLINE STUDENT SUPPORT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8930D7-1EAD-4085-8104-5836A34E537D}"/>
              </a:ext>
            </a:extLst>
          </p:cNvPr>
          <p:cNvSpPr txBox="1"/>
          <p:nvPr/>
        </p:nvSpPr>
        <p:spPr>
          <a:xfrm>
            <a:off x="842683" y="1712258"/>
            <a:ext cx="374724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ONL Specific </a:t>
            </a:r>
            <a:r>
              <a:rPr lang="en-US" sz="2400" dirty="0" err="1">
                <a:solidFill>
                  <a:schemeClr val="bg1"/>
                </a:solidFill>
              </a:rPr>
              <a:t>Libguides</a:t>
            </a:r>
            <a:r>
              <a:rPr lang="en-US" sz="2400" dirty="0">
                <a:solidFill>
                  <a:schemeClr val="bg1"/>
                </a:solidFill>
              </a:rPr>
              <a:t> ​</a:t>
            </a:r>
          </a:p>
        </p:txBody>
      </p:sp>
    </p:spTree>
    <p:extLst>
      <p:ext uri="{BB962C8B-B14F-4D97-AF65-F5344CB8AC3E}">
        <p14:creationId xmlns:p14="http://schemas.microsoft.com/office/powerpoint/2010/main" val="57136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926" t="10226" r="7710" b="-1"/>
          <a:stretch/>
        </p:blipFill>
        <p:spPr>
          <a:xfrm>
            <a:off x="721894" y="1463040"/>
            <a:ext cx="10530039" cy="493703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Horizontal Scroll 5"/>
          <p:cNvSpPr/>
          <p:nvPr/>
        </p:nvSpPr>
        <p:spPr>
          <a:xfrm>
            <a:off x="1867302" y="77002"/>
            <a:ext cx="7863840" cy="123203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Usage Data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19231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240">
            <a:extLst>
              <a:ext uri="{FF2B5EF4-FFF2-40B4-BE49-F238E27FC236}">
                <a16:creationId xmlns:a16="http://schemas.microsoft.com/office/drawing/2014/main" id="{4DB07893-3BE3-42E0-BC35-1ED54907AA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42" name="Freeform 5">
              <a:extLst>
                <a:ext uri="{FF2B5EF4-FFF2-40B4-BE49-F238E27FC236}">
                  <a16:creationId xmlns:a16="http://schemas.microsoft.com/office/drawing/2014/main" id="{017C40D5-034D-4017-BF93-E3AF61334D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3" name="Freeform 6">
              <a:extLst>
                <a:ext uri="{FF2B5EF4-FFF2-40B4-BE49-F238E27FC236}">
                  <a16:creationId xmlns:a16="http://schemas.microsoft.com/office/drawing/2014/main" id="{8927D23A-8D45-4A3B-8292-9802CAFAEC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4" name="Freeform 7">
              <a:extLst>
                <a:ext uri="{FF2B5EF4-FFF2-40B4-BE49-F238E27FC236}">
                  <a16:creationId xmlns:a16="http://schemas.microsoft.com/office/drawing/2014/main" id="{54AC8502-82EF-488F-A769-2C9758D575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5" name="Freeform 8">
              <a:extLst>
                <a:ext uri="{FF2B5EF4-FFF2-40B4-BE49-F238E27FC236}">
                  <a16:creationId xmlns:a16="http://schemas.microsoft.com/office/drawing/2014/main" id="{45863BAB-21F5-40D8-8054-4F5A5A71E7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6" name="Freeform 9">
              <a:extLst>
                <a:ext uri="{FF2B5EF4-FFF2-40B4-BE49-F238E27FC236}">
                  <a16:creationId xmlns:a16="http://schemas.microsoft.com/office/drawing/2014/main" id="{D6CDFFA9-CB9B-4224-8693-FAE0CA7534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7" name="Freeform 10">
              <a:extLst>
                <a:ext uri="{FF2B5EF4-FFF2-40B4-BE49-F238E27FC236}">
                  <a16:creationId xmlns:a16="http://schemas.microsoft.com/office/drawing/2014/main" id="{B6A01934-284E-4BCA-8E7F-4EA1ADCD06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8" name="Freeform 11">
              <a:extLst>
                <a:ext uri="{FF2B5EF4-FFF2-40B4-BE49-F238E27FC236}">
                  <a16:creationId xmlns:a16="http://schemas.microsoft.com/office/drawing/2014/main" id="{BD25195C-9A0F-42C0-BCFA-8AE824C6B92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9" name="Freeform 12">
              <a:extLst>
                <a:ext uri="{FF2B5EF4-FFF2-40B4-BE49-F238E27FC236}">
                  <a16:creationId xmlns:a16="http://schemas.microsoft.com/office/drawing/2014/main" id="{B24C254B-4197-4951-84F7-896F441B10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0" name="Freeform 13">
              <a:extLst>
                <a:ext uri="{FF2B5EF4-FFF2-40B4-BE49-F238E27FC236}">
                  <a16:creationId xmlns:a16="http://schemas.microsoft.com/office/drawing/2014/main" id="{71F330C8-1F40-4D4E-B39D-0251795038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1" name="Freeform 14">
              <a:extLst>
                <a:ext uri="{FF2B5EF4-FFF2-40B4-BE49-F238E27FC236}">
                  <a16:creationId xmlns:a16="http://schemas.microsoft.com/office/drawing/2014/main" id="{2715F280-155E-440C-8A04-ADB44B96B0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2" name="Freeform 15">
              <a:extLst>
                <a:ext uri="{FF2B5EF4-FFF2-40B4-BE49-F238E27FC236}">
                  <a16:creationId xmlns:a16="http://schemas.microsoft.com/office/drawing/2014/main" id="{581EA02B-84E6-4BDF-802F-5380897207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3" name="Freeform 16">
              <a:extLst>
                <a:ext uri="{FF2B5EF4-FFF2-40B4-BE49-F238E27FC236}">
                  <a16:creationId xmlns:a16="http://schemas.microsoft.com/office/drawing/2014/main" id="{0A8D6E22-477E-4554-9DD7-4AAF82DC8DE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4" name="Freeform 17">
              <a:extLst>
                <a:ext uri="{FF2B5EF4-FFF2-40B4-BE49-F238E27FC236}">
                  <a16:creationId xmlns:a16="http://schemas.microsoft.com/office/drawing/2014/main" id="{FABD280D-079A-453F-BB67-25DE0CFFA7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5" name="Freeform 18">
              <a:extLst>
                <a:ext uri="{FF2B5EF4-FFF2-40B4-BE49-F238E27FC236}">
                  <a16:creationId xmlns:a16="http://schemas.microsoft.com/office/drawing/2014/main" id="{A65E1FB9-E675-439E-B4AD-7A83D28374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6" name="Freeform 19">
              <a:extLst>
                <a:ext uri="{FF2B5EF4-FFF2-40B4-BE49-F238E27FC236}">
                  <a16:creationId xmlns:a16="http://schemas.microsoft.com/office/drawing/2014/main" id="{73F22E98-36D4-4717-BD18-7D82C5C6C2B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7" name="Freeform 20">
              <a:extLst>
                <a:ext uri="{FF2B5EF4-FFF2-40B4-BE49-F238E27FC236}">
                  <a16:creationId xmlns:a16="http://schemas.microsoft.com/office/drawing/2014/main" id="{8D514B26-F1E3-4FC5-9971-32D9BD659C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8" name="Freeform 21">
              <a:extLst>
                <a:ext uri="{FF2B5EF4-FFF2-40B4-BE49-F238E27FC236}">
                  <a16:creationId xmlns:a16="http://schemas.microsoft.com/office/drawing/2014/main" id="{625A493F-B70E-453E-879D-AF04AAC500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9" name="Freeform 22">
              <a:extLst>
                <a:ext uri="{FF2B5EF4-FFF2-40B4-BE49-F238E27FC236}">
                  <a16:creationId xmlns:a16="http://schemas.microsoft.com/office/drawing/2014/main" id="{F7B5899C-8596-4D71-8853-45318E1116A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0" name="Freeform 23">
              <a:extLst>
                <a:ext uri="{FF2B5EF4-FFF2-40B4-BE49-F238E27FC236}">
                  <a16:creationId xmlns:a16="http://schemas.microsoft.com/office/drawing/2014/main" id="{3B9C14FC-56CE-46EA-B8CA-5AC43CEEBC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F20A4E56-ACC6-4224-90CA-D55AFD8706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AC651636-2851-41D1-8CA5-308118F36F8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4" name="Isosceles Triangle 263">
              <a:extLst>
                <a:ext uri="{FF2B5EF4-FFF2-40B4-BE49-F238E27FC236}">
                  <a16:creationId xmlns:a16="http://schemas.microsoft.com/office/drawing/2014/main" id="{59909CA5-DB2C-4B0F-A986-58751C05A5E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8C7AC88B-4F8C-418E-9D03-D36DE2792A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67" name="Rectangle 266">
            <a:extLst>
              <a:ext uri="{FF2B5EF4-FFF2-40B4-BE49-F238E27FC236}">
                <a16:creationId xmlns:a16="http://schemas.microsoft.com/office/drawing/2014/main" id="{2366FD68-5359-45CE-931E-FA0A079C79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550AFA91-2839-4B0B-BCC6-A76AA26348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70" name="Freeform 5">
              <a:extLst>
                <a:ext uri="{FF2B5EF4-FFF2-40B4-BE49-F238E27FC236}">
                  <a16:creationId xmlns:a16="http://schemas.microsoft.com/office/drawing/2014/main" id="{0AC702E5-7568-4549-9C64-F08F68F8103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6">
              <a:extLst>
                <a:ext uri="{FF2B5EF4-FFF2-40B4-BE49-F238E27FC236}">
                  <a16:creationId xmlns:a16="http://schemas.microsoft.com/office/drawing/2014/main" id="{5AAFCEA4-2B35-4588-87F0-1F76874FD9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7">
              <a:extLst>
                <a:ext uri="{FF2B5EF4-FFF2-40B4-BE49-F238E27FC236}">
                  <a16:creationId xmlns:a16="http://schemas.microsoft.com/office/drawing/2014/main" id="{EEE60A74-C2ED-4EFA-ABD2-1CAC82D863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8">
              <a:extLst>
                <a:ext uri="{FF2B5EF4-FFF2-40B4-BE49-F238E27FC236}">
                  <a16:creationId xmlns:a16="http://schemas.microsoft.com/office/drawing/2014/main" id="{3F667C92-97A5-4CD5-8CF7-03A075D0A48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9">
              <a:extLst>
                <a:ext uri="{FF2B5EF4-FFF2-40B4-BE49-F238E27FC236}">
                  <a16:creationId xmlns:a16="http://schemas.microsoft.com/office/drawing/2014/main" id="{36BC52D4-1D9B-4768-A424-93F15DB1BD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10">
              <a:extLst>
                <a:ext uri="{FF2B5EF4-FFF2-40B4-BE49-F238E27FC236}">
                  <a16:creationId xmlns:a16="http://schemas.microsoft.com/office/drawing/2014/main" id="{34E905DF-7E44-47CA-AD4C-C0E82B4F98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11">
              <a:extLst>
                <a:ext uri="{FF2B5EF4-FFF2-40B4-BE49-F238E27FC236}">
                  <a16:creationId xmlns:a16="http://schemas.microsoft.com/office/drawing/2014/main" id="{C9C2F3BD-48F0-4E0A-9473-D114E79B08B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12">
              <a:extLst>
                <a:ext uri="{FF2B5EF4-FFF2-40B4-BE49-F238E27FC236}">
                  <a16:creationId xmlns:a16="http://schemas.microsoft.com/office/drawing/2014/main" id="{6B467B0B-7731-44C2-8041-B2EBE1ABA8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13">
              <a:extLst>
                <a:ext uri="{FF2B5EF4-FFF2-40B4-BE49-F238E27FC236}">
                  <a16:creationId xmlns:a16="http://schemas.microsoft.com/office/drawing/2014/main" id="{A0FFFD0C-A8AB-4EEE-8837-01A8586640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14">
              <a:extLst>
                <a:ext uri="{FF2B5EF4-FFF2-40B4-BE49-F238E27FC236}">
                  <a16:creationId xmlns:a16="http://schemas.microsoft.com/office/drawing/2014/main" id="{5DE24062-146A-4147-87DA-0A685BEC6EA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15">
              <a:extLst>
                <a:ext uri="{FF2B5EF4-FFF2-40B4-BE49-F238E27FC236}">
                  <a16:creationId xmlns:a16="http://schemas.microsoft.com/office/drawing/2014/main" id="{520270CD-74E5-48D9-86B2-73FE7BDB38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16">
              <a:extLst>
                <a:ext uri="{FF2B5EF4-FFF2-40B4-BE49-F238E27FC236}">
                  <a16:creationId xmlns:a16="http://schemas.microsoft.com/office/drawing/2014/main" id="{D20BB9A1-D10A-4EC7-8029-14350A21AD1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17">
              <a:extLst>
                <a:ext uri="{FF2B5EF4-FFF2-40B4-BE49-F238E27FC236}">
                  <a16:creationId xmlns:a16="http://schemas.microsoft.com/office/drawing/2014/main" id="{2B8A8F14-D5D8-4A04-A566-9234B15998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18">
              <a:extLst>
                <a:ext uri="{FF2B5EF4-FFF2-40B4-BE49-F238E27FC236}">
                  <a16:creationId xmlns:a16="http://schemas.microsoft.com/office/drawing/2014/main" id="{DE709C9F-02EE-4D06-8A9A-A3C77ACC3D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19">
              <a:extLst>
                <a:ext uri="{FF2B5EF4-FFF2-40B4-BE49-F238E27FC236}">
                  <a16:creationId xmlns:a16="http://schemas.microsoft.com/office/drawing/2014/main" id="{448ED3F9-ADA7-4854-B96A-589EDBC0C9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20">
              <a:extLst>
                <a:ext uri="{FF2B5EF4-FFF2-40B4-BE49-F238E27FC236}">
                  <a16:creationId xmlns:a16="http://schemas.microsoft.com/office/drawing/2014/main" id="{0FF16156-5398-4822-8502-4C4F146808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21">
              <a:extLst>
                <a:ext uri="{FF2B5EF4-FFF2-40B4-BE49-F238E27FC236}">
                  <a16:creationId xmlns:a16="http://schemas.microsoft.com/office/drawing/2014/main" id="{8826B9E9-9AC0-4F07-AA75-39BCF88636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22">
              <a:extLst>
                <a:ext uri="{FF2B5EF4-FFF2-40B4-BE49-F238E27FC236}">
                  <a16:creationId xmlns:a16="http://schemas.microsoft.com/office/drawing/2014/main" id="{3B7CCCA7-4534-4EF6-9B01-38ABD71BB3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23">
              <a:extLst>
                <a:ext uri="{FF2B5EF4-FFF2-40B4-BE49-F238E27FC236}">
                  <a16:creationId xmlns:a16="http://schemas.microsoft.com/office/drawing/2014/main" id="{CCD4CAB3-4B1D-45C1-B01D-76CB19ECC80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2C4A0FD-76A5-4BB4-913A-C0DA06D299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67490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hlinkClick r:id="rId3"/>
            <a:extLst>
              <a:ext uri="{FF2B5EF4-FFF2-40B4-BE49-F238E27FC236}">
                <a16:creationId xmlns:a16="http://schemas.microsoft.com/office/drawing/2014/main" id="{A4FF1195-5585-4CA3-B733-7C0B2A3F0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40" y="1183999"/>
            <a:ext cx="7179203" cy="4900791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grpSp>
        <p:nvGrpSpPr>
          <p:cNvPr id="292" name="Group 291">
            <a:extLst>
              <a:ext uri="{FF2B5EF4-FFF2-40B4-BE49-F238E27FC236}">
                <a16:creationId xmlns:a16="http://schemas.microsoft.com/office/drawing/2014/main" id="{CF7BC20C-4556-4B4A-8524-47C37F95BE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62312" y="1186483"/>
            <a:ext cx="3822597" cy="4477933"/>
            <a:chOff x="807084" y="1186483"/>
            <a:chExt cx="3822597" cy="4477933"/>
          </a:xfrm>
        </p:grpSpPr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8BAD1FE-907A-44A0-A8A5-22E5DD56EF8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Isosceles Triangle 39">
              <a:extLst>
                <a:ext uri="{FF2B5EF4-FFF2-40B4-BE49-F238E27FC236}">
                  <a16:creationId xmlns:a16="http://schemas.microsoft.com/office/drawing/2014/main" id="{37A8F759-998D-4FC8-9523-33AA8F18986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9F2B8CA8-2E3F-43C9-8CBB-0260C7E10BB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CEE8B7E4-3C65-4A75-A9D9-6CD0E25F329A}"/>
              </a:ext>
            </a:extLst>
          </p:cNvPr>
          <p:cNvSpPr/>
          <p:nvPr/>
        </p:nvSpPr>
        <p:spPr>
          <a:xfrm>
            <a:off x="322793" y="155407"/>
            <a:ext cx="10466916" cy="85724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0" i="0" u="none" strike="noStrike" dirty="0">
                <a:solidFill>
                  <a:schemeClr val="bg1"/>
                </a:solidFill>
                <a:latin typeface="Rockwell"/>
              </a:rPr>
              <a:t>ONLINE BOOK CLUB </a:t>
            </a:r>
            <a:r>
              <a:rPr lang="en-US" sz="3200" b="0" i="0" dirty="0">
                <a:solidFill>
                  <a:schemeClr val="bg1"/>
                </a:solidFill>
                <a:latin typeface="Rockwell"/>
              </a:rPr>
              <a:t>​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84C8F7-B155-447A-92F9-AEE41725F0C8}"/>
              </a:ext>
            </a:extLst>
          </p:cNvPr>
          <p:cNvSpPr/>
          <p:nvPr/>
        </p:nvSpPr>
        <p:spPr>
          <a:xfrm>
            <a:off x="7566212" y="1187824"/>
            <a:ext cx="3818964" cy="4105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0FED08-4108-47A6-98E8-5485C5564412}"/>
              </a:ext>
            </a:extLst>
          </p:cNvPr>
          <p:cNvSpPr txBox="1"/>
          <p:nvPr/>
        </p:nvSpPr>
        <p:spPr>
          <a:xfrm>
            <a:off x="7569698" y="1300381"/>
            <a:ext cx="3731433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Started in 2015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Open to all students and associates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Database with over 500 names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Associated events - - authors' presentations, panels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Live &amp; virtual audience 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System-wide promotional emails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Collaboration of ONL Library and SDCL - support from all campuses</a:t>
            </a:r>
          </a:p>
        </p:txBody>
      </p:sp>
    </p:spTree>
    <p:extLst>
      <p:ext uri="{BB962C8B-B14F-4D97-AF65-F5344CB8AC3E}">
        <p14:creationId xmlns:p14="http://schemas.microsoft.com/office/powerpoint/2010/main" val="145884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09CF-6B4C-4716-8224-389B426CA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cs typeface="Calibri Light"/>
              </a:rPr>
              <a:t/>
            </a:r>
            <a:br>
              <a:rPr lang="en-US" dirty="0">
                <a:cs typeface="Calibri Light"/>
              </a:rPr>
            </a:br>
            <a:endParaRPr lang="en-US">
              <a:cs typeface="Calibri Light"/>
            </a:endParaRPr>
          </a:p>
        </p:txBody>
      </p:sp>
      <p:pic>
        <p:nvPicPr>
          <p:cNvPr id="3" name="Picture 3" descr="A screenshot of a cell phone&#10;&#10;Description generated with very high confidence">
            <a:hlinkClick r:id="rId3"/>
            <a:extLst>
              <a:ext uri="{FF2B5EF4-FFF2-40B4-BE49-F238E27FC236}">
                <a16:creationId xmlns:a16="http://schemas.microsoft.com/office/drawing/2014/main" id="{BAE3500F-5291-40BE-BBFF-320A8EA11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563" y="308274"/>
            <a:ext cx="7479885" cy="606359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F2BC06-093A-4F2B-9339-7F230ADEEF69}"/>
              </a:ext>
            </a:extLst>
          </p:cNvPr>
          <p:cNvSpPr txBox="1"/>
          <p:nvPr/>
        </p:nvSpPr>
        <p:spPr>
          <a:xfrm>
            <a:off x="813859" y="2348442"/>
            <a:ext cx="3579283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Book(s) are selected an announcement posted to Goodreads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Student request/receive the book after their initial post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Discussion questions posted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Student participate in the discussion board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6FABD9-B343-43FE-BC17-2468BC6CBE77}"/>
              </a:ext>
            </a:extLst>
          </p:cNvPr>
          <p:cNvSpPr txBox="1"/>
          <p:nvPr/>
        </p:nvSpPr>
        <p:spPr>
          <a:xfrm>
            <a:off x="770965" y="1685365"/>
            <a:ext cx="373828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Goodreads Discussions​</a:t>
            </a:r>
          </a:p>
        </p:txBody>
      </p:sp>
    </p:spTree>
    <p:extLst>
      <p:ext uri="{BB962C8B-B14F-4D97-AF65-F5344CB8AC3E}">
        <p14:creationId xmlns:p14="http://schemas.microsoft.com/office/powerpoint/2010/main" val="20515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48502C74-5431-489C-B80C-2664E84590A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C134B5E-4174-4CD7-A7B7-D3713F835E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FC6B5718-5BE5-4119-BBD7-1D15F3DE08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AF8BC3B5-3314-42F8-BEA4-3E28C50BFF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1C7063B0-2FAC-4FF2-AD0E-2AFF7E5B78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CC624F3E-EB8D-48A3-ADCC-074C2EF9A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AC4A1D40-8D35-47AF-9E0A-3F979BCCEBA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">
              <a:extLst>
                <a:ext uri="{FF2B5EF4-FFF2-40B4-BE49-F238E27FC236}">
                  <a16:creationId xmlns:a16="http://schemas.microsoft.com/office/drawing/2014/main" id="{BCE9F603-5E83-40D8-9E55-89EAACF555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">
              <a:extLst>
                <a:ext uri="{FF2B5EF4-FFF2-40B4-BE49-F238E27FC236}">
                  <a16:creationId xmlns:a16="http://schemas.microsoft.com/office/drawing/2014/main" id="{0322FEAC-3F81-4F7A-B72B-0BE9A52C56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2">
              <a:extLst>
                <a:ext uri="{FF2B5EF4-FFF2-40B4-BE49-F238E27FC236}">
                  <a16:creationId xmlns:a16="http://schemas.microsoft.com/office/drawing/2014/main" id="{983FE699-A293-4E08-B065-EA33A2B3BD1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3">
              <a:extLst>
                <a:ext uri="{FF2B5EF4-FFF2-40B4-BE49-F238E27FC236}">
                  <a16:creationId xmlns:a16="http://schemas.microsoft.com/office/drawing/2014/main" id="{50AA497A-A75D-428C-9D83-DA1E609ACF1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4">
              <a:extLst>
                <a:ext uri="{FF2B5EF4-FFF2-40B4-BE49-F238E27FC236}">
                  <a16:creationId xmlns:a16="http://schemas.microsoft.com/office/drawing/2014/main" id="{9F98FA28-B83B-45F4-A58E-A0B7C565B22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5">
              <a:extLst>
                <a:ext uri="{FF2B5EF4-FFF2-40B4-BE49-F238E27FC236}">
                  <a16:creationId xmlns:a16="http://schemas.microsoft.com/office/drawing/2014/main" id="{FFB51381-ABD5-4D0C-BC2D-F8F24D5B1A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6">
              <a:extLst>
                <a:ext uri="{FF2B5EF4-FFF2-40B4-BE49-F238E27FC236}">
                  <a16:creationId xmlns:a16="http://schemas.microsoft.com/office/drawing/2014/main" id="{9785169A-878D-48A7-A9D6-D84A046B1E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7">
              <a:extLst>
                <a:ext uri="{FF2B5EF4-FFF2-40B4-BE49-F238E27FC236}">
                  <a16:creationId xmlns:a16="http://schemas.microsoft.com/office/drawing/2014/main" id="{20ACCB3C-07CE-46E6-9EC1-1255D8036E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8">
              <a:extLst>
                <a:ext uri="{FF2B5EF4-FFF2-40B4-BE49-F238E27FC236}">
                  <a16:creationId xmlns:a16="http://schemas.microsoft.com/office/drawing/2014/main" id="{041B44FD-A25C-440D-A07F-258E6C90F4E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9">
              <a:extLst>
                <a:ext uri="{FF2B5EF4-FFF2-40B4-BE49-F238E27FC236}">
                  <a16:creationId xmlns:a16="http://schemas.microsoft.com/office/drawing/2014/main" id="{8D69F7CD-D448-4527-B012-CD2BD586749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0">
              <a:extLst>
                <a:ext uri="{FF2B5EF4-FFF2-40B4-BE49-F238E27FC236}">
                  <a16:creationId xmlns:a16="http://schemas.microsoft.com/office/drawing/2014/main" id="{9964E4F6-453F-449B-AB47-06D573562D2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1">
              <a:extLst>
                <a:ext uri="{FF2B5EF4-FFF2-40B4-BE49-F238E27FC236}">
                  <a16:creationId xmlns:a16="http://schemas.microsoft.com/office/drawing/2014/main" id="{F68C9137-CEE2-49C8-A17B-C036AFEC62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2">
              <a:extLst>
                <a:ext uri="{FF2B5EF4-FFF2-40B4-BE49-F238E27FC236}">
                  <a16:creationId xmlns:a16="http://schemas.microsoft.com/office/drawing/2014/main" id="{6BE46FF1-996A-4249-8535-8CF2C2F2FB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3">
              <a:extLst>
                <a:ext uri="{FF2B5EF4-FFF2-40B4-BE49-F238E27FC236}">
                  <a16:creationId xmlns:a16="http://schemas.microsoft.com/office/drawing/2014/main" id="{73AF40C3-FA30-4AAC-8CF0-231119D2F5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4">
              <a:extLst>
                <a:ext uri="{FF2B5EF4-FFF2-40B4-BE49-F238E27FC236}">
                  <a16:creationId xmlns:a16="http://schemas.microsoft.com/office/drawing/2014/main" id="{C9605299-EA9C-49E1-A0DD-C67ABCCCA22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5">
              <a:extLst>
                <a:ext uri="{FF2B5EF4-FFF2-40B4-BE49-F238E27FC236}">
                  <a16:creationId xmlns:a16="http://schemas.microsoft.com/office/drawing/2014/main" id="{ACF928EB-F2DC-4D02-ABD2-13B58B5ABE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EA07751-D94C-4FEE-83A4-CD46E7377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AFB9B11-02B1-458F-A21F-96952C0A11B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Isosceles Triangle 22">
              <a:extLst>
                <a:ext uri="{FF2B5EF4-FFF2-40B4-BE49-F238E27FC236}">
                  <a16:creationId xmlns:a16="http://schemas.microsoft.com/office/drawing/2014/main" id="{509608E6-93FC-46EA-ADDC-384526952F4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041D2CF-7FFC-4057-A778-5C48CDF9BF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3" descr="A screenshot of a cell phone&#10;&#10;Description generated with very high confidence">
            <a:hlinkClick r:id="rId3"/>
            <a:extLst>
              <a:ext uri="{FF2B5EF4-FFF2-40B4-BE49-F238E27FC236}">
                <a16:creationId xmlns:a16="http://schemas.microsoft.com/office/drawing/2014/main" id="{AD67A22C-CD96-4782-BAF7-27407CD62C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14" t="-1628" r="3521" b="11628"/>
          <a:stretch/>
        </p:blipFill>
        <p:spPr>
          <a:xfrm>
            <a:off x="4550939" y="1546384"/>
            <a:ext cx="7500070" cy="4945365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7918B41D-F4E7-4DE6-A1CD-186FA121A821}"/>
              </a:ext>
            </a:extLst>
          </p:cNvPr>
          <p:cNvSpPr/>
          <p:nvPr/>
        </p:nvSpPr>
        <p:spPr>
          <a:xfrm rot="9780000">
            <a:off x="5928654" y="2814773"/>
            <a:ext cx="977152" cy="484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58989C98-E98D-4B74-8A43-7B1528C98CE0}"/>
              </a:ext>
            </a:extLst>
          </p:cNvPr>
          <p:cNvSpPr/>
          <p:nvPr/>
        </p:nvSpPr>
        <p:spPr>
          <a:xfrm rot="16200000">
            <a:off x="4870321" y="4563388"/>
            <a:ext cx="977152" cy="484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Scroll: Horizontal 95">
            <a:extLst>
              <a:ext uri="{FF2B5EF4-FFF2-40B4-BE49-F238E27FC236}">
                <a16:creationId xmlns:a16="http://schemas.microsoft.com/office/drawing/2014/main" id="{79613EF3-6F70-49C6-B669-C502156FE681}"/>
              </a:ext>
            </a:extLst>
          </p:cNvPr>
          <p:cNvSpPr/>
          <p:nvPr/>
        </p:nvSpPr>
        <p:spPr>
          <a:xfrm>
            <a:off x="1280584" y="361781"/>
            <a:ext cx="9630833" cy="103716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NATIONAL DISTANCE LEARNING WEEK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CB1DF7D-818C-4044-9F37-D31DB112C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043009"/>
            <a:ext cx="3498979" cy="2763358"/>
          </a:xfrm>
        </p:spPr>
        <p:txBody>
          <a:bodyPr vert="horz" lIns="228600" tIns="228600" rIns="228600" bIns="22860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  <a:t>Submission Form </a:t>
            </a:r>
            <a:b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</a:br>
            <a: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  <a:t>Terms of agreement</a:t>
            </a:r>
            <a:b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</a:br>
            <a:r>
              <a:rPr lang="en-US" sz="2400" dirty="0" smtClean="0">
                <a:solidFill>
                  <a:schemeClr val="bg1"/>
                </a:solidFill>
                <a:latin typeface="Rockwell"/>
                <a:cs typeface="Calibri Light"/>
              </a:rPr>
              <a:t>Various </a:t>
            </a:r>
            <a: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  <a:t>categories including specific for  the majors</a:t>
            </a:r>
            <a:b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</a:br>
            <a: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  <a:t>Descriptions of artwork </a:t>
            </a:r>
            <a:r>
              <a:rPr lang="en-US" sz="2400" dirty="0" smtClean="0">
                <a:solidFill>
                  <a:schemeClr val="bg1"/>
                </a:solidFill>
                <a:latin typeface="Rockwell"/>
                <a:cs typeface="Calibri Light"/>
              </a:rPr>
              <a:t>submitted </a:t>
            </a:r>
            <a:r>
              <a:rPr lang="en-US" sz="2400" dirty="0">
                <a:solidFill>
                  <a:schemeClr val="bg1"/>
                </a:solidFill>
                <a:latin typeface="Rockwell"/>
                <a:cs typeface="Calibri Light"/>
              </a:rPr>
              <a:t>and bios</a:t>
            </a:r>
            <a:r>
              <a:rPr lang="en-US" sz="1800" dirty="0">
                <a:solidFill>
                  <a:schemeClr val="bg1"/>
                </a:solidFill>
                <a:latin typeface="Times New Roman"/>
                <a:cs typeface="Calibri Light"/>
              </a:rPr>
              <a:t/>
            </a:r>
            <a:br>
              <a:rPr lang="en-US" sz="1800" dirty="0">
                <a:solidFill>
                  <a:schemeClr val="bg1"/>
                </a:solidFill>
                <a:latin typeface="Times New Roman"/>
                <a:cs typeface="Calibri Light"/>
              </a:rPr>
            </a:br>
            <a:endParaRPr lang="en-US" sz="1800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72E14E-9FE0-4A34-AA09-FC06FB2C81F1}"/>
              </a:ext>
            </a:extLst>
          </p:cNvPr>
          <p:cNvSpPr txBox="1"/>
          <p:nvPr/>
        </p:nvSpPr>
        <p:spPr>
          <a:xfrm>
            <a:off x="762001" y="1712258"/>
            <a:ext cx="375621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ART &amp; CREATIVITY FESTIVAL​</a:t>
            </a:r>
          </a:p>
        </p:txBody>
      </p:sp>
    </p:spTree>
    <p:extLst>
      <p:ext uri="{BB962C8B-B14F-4D97-AF65-F5344CB8AC3E}">
        <p14:creationId xmlns:p14="http://schemas.microsoft.com/office/powerpoint/2010/main" val="52339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69ADF-0061-48D4-8FB1-079A2D5628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59150" y="4292600"/>
            <a:ext cx="8832850" cy="728663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700" dirty="0"/>
              <a:t>Arts &amp; Creativity Festival</a:t>
            </a:r>
          </a:p>
        </p:txBody>
      </p:sp>
      <p:pic>
        <p:nvPicPr>
          <p:cNvPr id="4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6CC11055-A0FF-40F1-AD50-6E09C4ED5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33" y="134817"/>
            <a:ext cx="9908094" cy="6584237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8971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26" y="1328286"/>
            <a:ext cx="11009865" cy="496590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Horizontal Scroll 2"/>
          <p:cNvSpPr/>
          <p:nvPr/>
        </p:nvSpPr>
        <p:spPr>
          <a:xfrm>
            <a:off x="1925054" y="0"/>
            <a:ext cx="7863840" cy="123203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Usage Data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487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7">
            <a:extLst>
              <a:ext uri="{FF2B5EF4-FFF2-40B4-BE49-F238E27FC236}">
                <a16:creationId xmlns:a16="http://schemas.microsoft.com/office/drawing/2014/main" id="{4DB07893-3BE3-42E0-BC35-1ED54907AA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17C40D5-034D-4017-BF93-E3AF61334D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927D23A-8D45-4A3B-8292-9802CAFAEC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4AC8502-82EF-488F-A769-2C9758D575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45863BAB-21F5-40D8-8054-4F5A5A71E7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6CDFFA9-CB9B-4224-8693-FAE0CA7534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6A01934-284E-4BCA-8E7F-4EA1ADCD06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D25195C-9A0F-42C0-BCFA-8AE824C6B92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B24C254B-4197-4951-84F7-896F441B10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71F330C8-1F40-4D4E-B39D-0251795038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2715F280-155E-440C-8A04-ADB44B96B0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581EA02B-84E6-4BDF-802F-5380897207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0A8D6E22-477E-4554-9DD7-4AAF82DC8DE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FABD280D-079A-453F-BB67-25DE0CFFA7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A65E1FB9-E675-439E-B4AD-7A83D28374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73F22E98-36D4-4717-BD18-7D82C5C6C2B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8D514B26-F1E3-4FC5-9971-32D9BD659C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25A493F-B70E-453E-879D-AF04AAC500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F7B5899C-8596-4D71-8853-45318E1116A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3B9C14FC-56CE-46EA-B8CA-5AC43CEEBC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6" name="Group 28">
            <a:extLst>
              <a:ext uri="{FF2B5EF4-FFF2-40B4-BE49-F238E27FC236}">
                <a16:creationId xmlns:a16="http://schemas.microsoft.com/office/drawing/2014/main" id="{F20A4E56-ACC6-4224-90CA-D55AFD8706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C651636-2851-41D1-8CA5-308118F36F8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59909CA5-DB2C-4B0F-A986-58751C05A5E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C7AC88B-4F8C-418E-9D03-D36DE2792A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58" name="Rectangle 33">
            <a:extLst>
              <a:ext uri="{FF2B5EF4-FFF2-40B4-BE49-F238E27FC236}">
                <a16:creationId xmlns:a16="http://schemas.microsoft.com/office/drawing/2014/main" id="{07DF423B-20EE-4B4E-9331-08534D6E40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35">
            <a:extLst>
              <a:ext uri="{FF2B5EF4-FFF2-40B4-BE49-F238E27FC236}">
                <a16:creationId xmlns:a16="http://schemas.microsoft.com/office/drawing/2014/main" id="{068B0462-75E9-4B1D-8B86-70E9E8F4C1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54E69918-1325-4CA2-9AB0-85EE8D6D82C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7A5071B7-1CAE-4E86-9CA1-F918E5ED3A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15A709AE-C597-4F0F-9CAA-FE0F9071D4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A413C053-C9C1-4E6A-B009-C4B4DDAB9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E5AE5B33-92CA-42D0-B84A-7AFE673ABEF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C9CFEC47-604F-4921-8C95-501EDBD844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7449E73-1609-4FCE-B4A0-7C4BA7E1F5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212DE114-EF7D-4E44-B0AA-C84E525E94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7368FDEB-E7AA-4C77-B71A-98163A46694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A0649E67-96B5-4930-98AF-82AC946092C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26C88EF-A37D-44C3-934C-42AA5B5121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C0442B81-6DBB-491C-B230-2467852269F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93426BCC-D22C-403C-8DCC-D90D2298D8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267F8A8D-44CE-4AF4-9157-8A83CC46216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4A8C909B-F38A-40E8-AFDA-DC78B0861A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F1979438-48F8-498A-9404-803B48B99F4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43C1135D-3BE6-4AA0-9092-DA224D36145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F3056CE6-A290-4B53-A183-2F813443C62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336073A9-4BB3-4518-95E4-42138439A0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3" name="Rectangle 56">
            <a:extLst>
              <a:ext uri="{FF2B5EF4-FFF2-40B4-BE49-F238E27FC236}">
                <a16:creationId xmlns:a16="http://schemas.microsoft.com/office/drawing/2014/main" id="{28981D50-41EB-47B6-A74B-B4590663DCD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12194680" cy="41277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7320C222-2BA1-4461-99F7-18771099D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935" y="42951"/>
            <a:ext cx="7432361" cy="424875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grpSp>
        <p:nvGrpSpPr>
          <p:cNvPr id="64" name="Group 58">
            <a:extLst>
              <a:ext uri="{FF2B5EF4-FFF2-40B4-BE49-F238E27FC236}">
                <a16:creationId xmlns:a16="http://schemas.microsoft.com/office/drawing/2014/main" id="{206AD6B3-B348-4CE7-AFAD-F882E7795F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60" name="Isosceles Triangle 39">
              <a:extLst>
                <a:ext uri="{FF2B5EF4-FFF2-40B4-BE49-F238E27FC236}">
                  <a16:creationId xmlns:a16="http://schemas.microsoft.com/office/drawing/2014/main" id="{513F5A56-3C10-4EB6-A41F-B2387E13BD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9931031-0A9A-4132-A62C-407AFAC3F4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171B41-108F-4FE9-92A6-35B9B23B5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965" y="4295942"/>
            <a:ext cx="11007923" cy="1006528"/>
          </a:xfrm>
        </p:spPr>
        <p:txBody>
          <a:bodyPr vert="horz" lIns="228600" tIns="228600" rIns="228600" bIns="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sz="4800" dirty="0">
                <a:latin typeface="Rockwell"/>
              </a:rPr>
              <a:t>C</a:t>
            </a:r>
            <a:r>
              <a:rPr lang="en-US" sz="4800" b="1">
                <a:latin typeface="Rockwell"/>
              </a:rPr>
              <a:t>elebrate Berkeley Libraries  Month</a:t>
            </a:r>
            <a:r>
              <a:rPr lang="en-US" b="1" dirty="0">
                <a:latin typeface="Rockwell"/>
              </a:rPr>
              <a:t> 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CB76B8-D3D2-4743-8A2E-947CC06C2505}"/>
              </a:ext>
            </a:extLst>
          </p:cNvPr>
          <p:cNvSpPr txBox="1"/>
          <p:nvPr/>
        </p:nvSpPr>
        <p:spPr>
          <a:xfrm>
            <a:off x="457200" y="3200400"/>
            <a:ext cx="753931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BE00D1A-7DBE-4AF1-85F7-2A185CA6D891}"/>
              </a:ext>
            </a:extLst>
          </p:cNvPr>
          <p:cNvSpPr txBox="1"/>
          <p:nvPr/>
        </p:nvSpPr>
        <p:spPr>
          <a:xfrm>
            <a:off x="28833" y="6433751"/>
            <a:ext cx="76550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u="sng">
                <a:solidFill>
                  <a:srgbClr val="38DDEC"/>
                </a:solidFill>
                <a:hlinkClick r:id="rId3"/>
              </a:rPr>
              <a:t>https://berkeleycollege.libguides.com/c.php?g=896275&amp;p=6446352</a:t>
            </a:r>
            <a:r>
              <a:rPr lang="en-US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899190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8B507AD-160A-456E-81EE-17BB72EF2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72" y="61539"/>
            <a:ext cx="3814360" cy="3304755"/>
          </a:xfrm>
          <a:prstGeom prst="rect">
            <a:avLst/>
          </a:prstGeom>
        </p:spPr>
      </p:pic>
      <p:pic>
        <p:nvPicPr>
          <p:cNvPr id="2" name="Picture 2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FEDD0531-E8DC-4F85-A2DA-25283471C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09" y="3603218"/>
            <a:ext cx="5110948" cy="3113681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AAFAB79-44D1-4029-8A67-BE6057ECE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982486"/>
            <a:ext cx="5426764" cy="474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89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0A234D-B9A4-4358-82C4-55B27FDC0E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6AD3151-F96E-4F8D-9B74-990ABE1831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3504A37-677D-4553-961E-C8504E1AD8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E1A9F12C-7B47-41B8-9DF3-74E2A72558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B64BA4D-764E-43AA-B546-158AAB0F28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13AB19E-C06F-42CE-8C07-8BCE182DA9D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057D2BFA-CF18-4381-89A7-ED36243463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4C422A6-48B9-4629-8FEF-0AA2FCF8A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44431652-9C96-4555-8585-20ACDFB21A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A82E172-9439-4927-ABE2-364FD3AA923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9137DE69-451C-4993-8AF3-1DDDD175196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430B95C1-206E-4B3D-85F7-10E2EE73C9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3D23E2F8-938B-4A52-B35F-94F1331E97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A7371A20-A9C7-40DA-BE71-2D23D3F8F4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AD5A9C0B-2DF6-47B7-B7F4-DC52B46652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AA3FFED2-A833-473E-869C-C67C78EF15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DD3136B0-EC59-42D1-AED9-1E7B23AE01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516A793C-A2AA-409E-9AFD-31EBC991817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A91A9330-6EF3-4068-9E05-EFD9E58146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363F339A-2F0F-497A-9A97-6E1D4A38AD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BF14AA4-98BB-49F7-8A26-B9611695CB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69B412D-486A-40AE-AD13-012CFC18CD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05FE3073-1BF6-4D01-B519-329470617E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144938A-7410-4F44-8642-3F1272DED1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E4B20E-2D9B-4888-9BBA-B3F352FC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08" y="2455019"/>
            <a:ext cx="5620005" cy="2711594"/>
          </a:xfrm>
        </p:spPr>
        <p:txBody>
          <a:bodyPr vert="horz" lIns="228600" tIns="228600" rIns="228600" bIns="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sz="6600" dirty="0">
                <a:latin typeface="Rockwell"/>
                <a:cs typeface="Calibri Light"/>
              </a:rPr>
              <a:t>Promoting Resources &amp; Services</a:t>
            </a:r>
            <a:endParaRPr lang="en-US" dirty="0"/>
          </a:p>
        </p:txBody>
      </p:sp>
      <p:pic>
        <p:nvPicPr>
          <p:cNvPr id="3" name="Picture 3" descr="A close up of a sign&#10;&#10;Description generated with high confidence">
            <a:extLst>
              <a:ext uri="{FF2B5EF4-FFF2-40B4-BE49-F238E27FC236}">
                <a16:creationId xmlns:a16="http://schemas.microsoft.com/office/drawing/2014/main" id="{3FC2F743-88A7-4636-89FA-E5FEE57A0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585" y="1469993"/>
            <a:ext cx="2312895" cy="231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2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70CD9-0E49-4747-BDC9-C69BD0CC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ockwell"/>
                <a:cs typeface="Calibri Light"/>
              </a:rPr>
              <a:t>Encouraging Participation</a:t>
            </a:r>
            <a:endParaRPr lang="en-US" dirty="0">
              <a:latin typeface="Rockwel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F75CF-A7F6-4E99-9313-A17F719BC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7447" y="580936"/>
            <a:ext cx="6662873" cy="577778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Building relationships with students through </a:t>
            </a:r>
            <a:r>
              <a:rPr lang="en-US" sz="2400" dirty="0" smtClean="0"/>
              <a:t>instruction/consultations</a:t>
            </a:r>
          </a:p>
          <a:p>
            <a:r>
              <a:rPr lang="en-US" sz="2400" dirty="0"/>
              <a:t>Faculty help in promoting resources and events</a:t>
            </a:r>
            <a:endParaRPr lang="en-US" sz="2400" dirty="0"/>
          </a:p>
          <a:p>
            <a:r>
              <a:rPr lang="en-US" sz="2400" dirty="0"/>
              <a:t>Sending email blasts</a:t>
            </a:r>
          </a:p>
          <a:p>
            <a:r>
              <a:rPr lang="en-US" sz="2400" dirty="0"/>
              <a:t>Partnering with Online Student Development to have programs included in their schedules/outreach</a:t>
            </a:r>
          </a:p>
          <a:p>
            <a:r>
              <a:rPr lang="en-US" sz="2400" dirty="0"/>
              <a:t>Making participation easy through embedded forms/activities </a:t>
            </a:r>
          </a:p>
          <a:p>
            <a:r>
              <a:rPr lang="en-US" sz="2400" dirty="0"/>
              <a:t>Offer incentives! (Free books for Online Book Club participation)</a:t>
            </a:r>
          </a:p>
        </p:txBody>
      </p:sp>
    </p:spTree>
    <p:extLst>
      <p:ext uri="{BB962C8B-B14F-4D97-AF65-F5344CB8AC3E}">
        <p14:creationId xmlns:p14="http://schemas.microsoft.com/office/powerpoint/2010/main" val="4140986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0E25-5646-42F1-8B2C-8B44FBE0C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298" y="2326145"/>
            <a:ext cx="3498979" cy="240265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Rockwell"/>
                <a:cs typeface="Calibri Light"/>
              </a:rPr>
              <a:t> Promoting</a:t>
            </a:r>
            <a:br>
              <a:rPr lang="en-US" dirty="0">
                <a:latin typeface="Rockwell"/>
                <a:cs typeface="Calibri Light"/>
              </a:rPr>
            </a:br>
            <a:r>
              <a:rPr lang="en-US" dirty="0" err="1">
                <a:latin typeface="Rockwell"/>
                <a:cs typeface="Calibri Light"/>
              </a:rPr>
              <a:t>LibChat</a:t>
            </a:r>
            <a:r>
              <a:rPr lang="en-US" dirty="0">
                <a:latin typeface="Rockwell"/>
                <a:cs typeface="Calibri Light"/>
              </a:rPr>
              <a:t> </a:t>
            </a:r>
            <a:br>
              <a:rPr lang="en-US" dirty="0">
                <a:latin typeface="Rockwell"/>
                <a:cs typeface="Calibri Light"/>
              </a:rPr>
            </a:br>
            <a:r>
              <a:rPr lang="en-US" dirty="0">
                <a:latin typeface="Rockwell"/>
                <a:cs typeface="Calibri Light"/>
              </a:rPr>
              <a:t>FAQs</a:t>
            </a:r>
            <a:br>
              <a:rPr lang="en-US" dirty="0">
                <a:latin typeface="Rockwell"/>
                <a:cs typeface="Calibri Light"/>
              </a:rPr>
            </a:br>
            <a:r>
              <a:rPr lang="en-US" dirty="0">
                <a:latin typeface="Rockwell"/>
                <a:cs typeface="Calibri Light"/>
              </a:rPr>
              <a:t>Texting</a:t>
            </a:r>
            <a:endParaRPr lang="en-US" dirty="0">
              <a:cs typeface="Calibri Light"/>
            </a:endParaRPr>
          </a:p>
        </p:txBody>
      </p:sp>
      <p:pic>
        <p:nvPicPr>
          <p:cNvPr id="4" name="Picture 4" descr="A picture containing monitor, sitting, table, computer&#10;&#10;Description generated with very high confidence">
            <a:extLst>
              <a:ext uri="{FF2B5EF4-FFF2-40B4-BE49-F238E27FC236}">
                <a16:creationId xmlns:a16="http://schemas.microsoft.com/office/drawing/2014/main" id="{1EDD13D9-6DE5-44F6-BE6A-75212E1E9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4637" y="922302"/>
            <a:ext cx="7104348" cy="4732200"/>
          </a:xfrm>
          <a:ln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D61D4C-0169-4B94-ACE7-192B4F0D0A49}"/>
              </a:ext>
            </a:extLst>
          </p:cNvPr>
          <p:cNvSpPr txBox="1"/>
          <p:nvPr/>
        </p:nvSpPr>
        <p:spPr>
          <a:xfrm>
            <a:off x="813860" y="1713442"/>
            <a:ext cx="357928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LIBANSWERS</a:t>
            </a:r>
          </a:p>
        </p:txBody>
      </p:sp>
    </p:spTree>
    <p:extLst>
      <p:ext uri="{BB962C8B-B14F-4D97-AF65-F5344CB8AC3E}">
        <p14:creationId xmlns:p14="http://schemas.microsoft.com/office/powerpoint/2010/main" val="3088322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781A4-D3DE-4930-B975-86248DAFD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66" y="2493360"/>
            <a:ext cx="3498979" cy="2456442"/>
          </a:xfrm>
        </p:spPr>
        <p:txBody>
          <a:bodyPr>
            <a:normAutofit fontScale="90000"/>
          </a:bodyPr>
          <a:lstStyle/>
          <a:p>
            <a:r>
              <a:rPr lang="en-US">
                <a:latin typeface="Rockwell"/>
                <a:cs typeface="Calibri Light"/>
              </a:rPr>
              <a:t>Flyer</a:t>
            </a:r>
            <a:r>
              <a:rPr lang="en-US" dirty="0">
                <a:latin typeface="Rockwell"/>
                <a:cs typeface="Calibri Light"/>
              </a:rPr>
              <a:t/>
            </a:r>
            <a:br>
              <a:rPr lang="en-US" dirty="0">
                <a:latin typeface="Rockwell"/>
                <a:cs typeface="Calibri Light"/>
              </a:rPr>
            </a:br>
            <a:r>
              <a:rPr lang="en-US">
                <a:latin typeface="Rockwell"/>
                <a:cs typeface="Calibri Light"/>
              </a:rPr>
              <a:t>App info</a:t>
            </a:r>
            <a:r>
              <a:rPr lang="en-US" dirty="0">
                <a:latin typeface="Rockwell"/>
                <a:cs typeface="Calibri Light"/>
              </a:rPr>
              <a:t/>
            </a:r>
            <a:br>
              <a:rPr lang="en-US" dirty="0">
                <a:latin typeface="Rockwell"/>
                <a:cs typeface="Calibri Light"/>
              </a:rPr>
            </a:br>
            <a:r>
              <a:rPr lang="en-US" sz="3600">
                <a:latin typeface="Rockwell"/>
                <a:cs typeface="Calibri Light"/>
              </a:rPr>
              <a:t>Canned Message on Chat</a:t>
            </a:r>
            <a:r>
              <a:rPr lang="en-US" sz="3600" dirty="0">
                <a:latin typeface="Rockwell"/>
                <a:cs typeface="Calibri Light"/>
              </a:rPr>
              <a:t/>
            </a:r>
            <a:br>
              <a:rPr lang="en-US" sz="3600" dirty="0">
                <a:latin typeface="Rockwell"/>
                <a:cs typeface="Calibri Light"/>
              </a:rPr>
            </a:br>
            <a:endParaRPr lang="en-US">
              <a:latin typeface="Rockwell"/>
            </a:endParaRPr>
          </a:p>
        </p:txBody>
      </p:sp>
      <p:pic>
        <p:nvPicPr>
          <p:cNvPr id="4" name="Picture 4" descr="A picture containing photo, sitting, woman, holding&#10;&#10;Description generated with very high confidence">
            <a:extLst>
              <a:ext uri="{FF2B5EF4-FFF2-40B4-BE49-F238E27FC236}">
                <a16:creationId xmlns:a16="http://schemas.microsoft.com/office/drawing/2014/main" id="{45B69D5A-1700-4128-9BED-6C084A57F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8614" y="796629"/>
            <a:ext cx="7004563" cy="5264761"/>
          </a:xfr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34A427-2894-4E92-B247-DB244439F612}"/>
              </a:ext>
            </a:extLst>
          </p:cNvPr>
          <p:cNvSpPr txBox="1"/>
          <p:nvPr/>
        </p:nvSpPr>
        <p:spPr>
          <a:xfrm>
            <a:off x="840317" y="1708150"/>
            <a:ext cx="353694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FLIPSTER</a:t>
            </a:r>
          </a:p>
        </p:txBody>
      </p:sp>
    </p:spTree>
    <p:extLst>
      <p:ext uri="{BB962C8B-B14F-4D97-AF65-F5344CB8AC3E}">
        <p14:creationId xmlns:p14="http://schemas.microsoft.com/office/powerpoint/2010/main" val="2573466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C2114-FDB8-40B6-AB0C-6BAAFCC6C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Rockwell"/>
                <a:cs typeface="Calibri Light"/>
              </a:rPr>
              <a:t>Flyer</a:t>
            </a:r>
            <a:r>
              <a:rPr lang="en-US" b="1" dirty="0">
                <a:latin typeface="Rockwell"/>
                <a:cs typeface="Calibri Light"/>
              </a:rPr>
              <a:t/>
            </a:r>
            <a:br>
              <a:rPr lang="en-US" b="1" dirty="0">
                <a:latin typeface="Rockwell"/>
                <a:cs typeface="Calibri Light"/>
              </a:rPr>
            </a:br>
            <a:r>
              <a:rPr lang="en-US" b="1">
                <a:latin typeface="Rockwell"/>
                <a:cs typeface="Calibri Light"/>
              </a:rPr>
              <a:t>Widgets </a:t>
            </a:r>
            <a:r>
              <a:rPr lang="en-US" b="1" dirty="0">
                <a:latin typeface="Rockwell"/>
                <a:cs typeface="Calibri Light"/>
              </a:rPr>
              <a:t/>
            </a:r>
            <a:br>
              <a:rPr lang="en-US" b="1" dirty="0">
                <a:latin typeface="Rockwell"/>
                <a:cs typeface="Calibri Light"/>
              </a:rPr>
            </a:br>
            <a:r>
              <a:rPr lang="en-US" b="1">
                <a:latin typeface="Rockwell"/>
                <a:cs typeface="Calibri Light"/>
              </a:rPr>
              <a:t> Search Game</a:t>
            </a:r>
            <a:r>
              <a:rPr lang="en-US" b="1" dirty="0">
                <a:latin typeface="Rockwell"/>
                <a:cs typeface="Calibri Light"/>
              </a:rPr>
              <a:t/>
            </a:r>
            <a:br>
              <a:rPr lang="en-US" b="1" dirty="0">
                <a:latin typeface="Rockwell"/>
                <a:cs typeface="Calibri Light"/>
              </a:rPr>
            </a:br>
            <a:endParaRPr lang="en-US" b="1">
              <a:latin typeface="Rockwell"/>
              <a:cs typeface="Calibri Light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1AAB287-41B3-4728-9B64-1786A7C5C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176" y="953772"/>
            <a:ext cx="7584140" cy="47263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B7E15F-853E-4C9A-A118-31210921E761}"/>
              </a:ext>
            </a:extLst>
          </p:cNvPr>
          <p:cNvSpPr txBox="1"/>
          <p:nvPr/>
        </p:nvSpPr>
        <p:spPr>
          <a:xfrm>
            <a:off x="893234" y="1718734"/>
            <a:ext cx="34840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LibWizard</a:t>
            </a:r>
            <a:endParaRPr lang="en-US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081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A4852-11BC-47F1-A13C-C43B2AA49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2" y="2349925"/>
            <a:ext cx="3564696" cy="2456442"/>
          </a:xfrm>
        </p:spPr>
        <p:txBody>
          <a:bodyPr>
            <a:normAutofit/>
          </a:bodyPr>
          <a:lstStyle/>
          <a:p>
            <a:r>
              <a:rPr lang="en-US" sz="3600">
                <a:latin typeface="Rockwell"/>
                <a:cs typeface="Calibri Light"/>
              </a:rPr>
              <a:t>Library Research Hour</a:t>
            </a:r>
            <a:r>
              <a:rPr lang="en-US" sz="3600" dirty="0">
                <a:latin typeface="Rockwell"/>
                <a:cs typeface="Calibri Light"/>
              </a:rPr>
              <a:t/>
            </a:r>
            <a:br>
              <a:rPr lang="en-US" sz="3600" dirty="0">
                <a:latin typeface="Rockwell"/>
                <a:cs typeface="Calibri Light"/>
              </a:rPr>
            </a:br>
            <a:r>
              <a:rPr lang="en-US" sz="3600">
                <a:latin typeface="Rockwell"/>
                <a:cs typeface="Calibri Light"/>
              </a:rPr>
              <a:t>Book Discussions</a:t>
            </a:r>
            <a:endParaRPr lang="en-US" sz="3600" dirty="0">
              <a:latin typeface="Rockwell"/>
              <a:cs typeface="Calibri Light"/>
            </a:endParaRPr>
          </a:p>
        </p:txBody>
      </p:sp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33F1B4E9-BF52-4DFD-87B9-F85231F26E02}"/>
              </a:ext>
            </a:extLst>
          </p:cNvPr>
          <p:cNvSpPr/>
          <p:nvPr/>
        </p:nvSpPr>
        <p:spPr>
          <a:xfrm>
            <a:off x="1640417" y="340614"/>
            <a:ext cx="8995833" cy="103716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object, clock, time, hanging&#10;&#10;Description generated with very high confidence">
            <a:extLst>
              <a:ext uri="{FF2B5EF4-FFF2-40B4-BE49-F238E27FC236}">
                <a16:creationId xmlns:a16="http://schemas.microsoft.com/office/drawing/2014/main" id="{DFF9954D-4677-40B3-AFBB-567E22783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854" y="1374020"/>
            <a:ext cx="4811484" cy="48114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58F51C-8720-4994-9B5A-397AA43A1139}"/>
              </a:ext>
            </a:extLst>
          </p:cNvPr>
          <p:cNvSpPr txBox="1"/>
          <p:nvPr/>
        </p:nvSpPr>
        <p:spPr>
          <a:xfrm>
            <a:off x="753036" y="1685365"/>
            <a:ext cx="374724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Synchronous Meetings</a:t>
            </a:r>
            <a:r>
              <a:rPr lang="en-US" sz="2400" dirty="0">
                <a:solidFill>
                  <a:schemeClr val="bg1"/>
                </a:solidFill>
              </a:rPr>
              <a:t>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8A16AF-840E-494A-884E-2BDBA84B74D5}"/>
              </a:ext>
            </a:extLst>
          </p:cNvPr>
          <p:cNvSpPr txBox="1"/>
          <p:nvPr/>
        </p:nvSpPr>
        <p:spPr>
          <a:xfrm>
            <a:off x="2788024" y="546847"/>
            <a:ext cx="697454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WHAT HAS NOT WORKED (YET)</a:t>
            </a:r>
            <a:r>
              <a:rPr lang="en-US" sz="3200" dirty="0">
                <a:solidFill>
                  <a:schemeClr val="bg1"/>
                </a:solidFill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76160096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250</Words>
  <Application>Microsoft Office PowerPoint</Application>
  <PresentationFormat>Widescreen</PresentationFormat>
  <Paragraphs>77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Rockwell</vt:lpstr>
      <vt:lpstr>Times New Roman</vt:lpstr>
      <vt:lpstr>Wingdings</vt:lpstr>
      <vt:lpstr>Atlas</vt:lpstr>
      <vt:lpstr>Designing Engaging Outreach for Online Students Using  Web-Based Tools</vt:lpstr>
      <vt:lpstr>  All library activities (resources, programs)  have  to include ONL community   </vt:lpstr>
      <vt:lpstr>Challenges:  Outreach to Online Students</vt:lpstr>
      <vt:lpstr>AREAS FOR ENGAGEMENT</vt:lpstr>
      <vt:lpstr>The Power of  LibGuides:  Information &amp; Collaborations​</vt:lpstr>
      <vt:lpstr>ONL Student Support ONL Student Community  ONL Book Club ONL Essay Contest </vt:lpstr>
      <vt:lpstr>PowerPoint Presentation</vt:lpstr>
      <vt:lpstr>PowerPoint Presentation</vt:lpstr>
      <vt:lpstr> </vt:lpstr>
      <vt:lpstr>Submission Form  Terms of agreement Various categories including specific for  the majors Descriptions of artwork submitted and bios </vt:lpstr>
      <vt:lpstr>Arts &amp; Creativity Festival</vt:lpstr>
      <vt:lpstr>PowerPoint Presentation</vt:lpstr>
      <vt:lpstr>Celebrate Berkeley Libraries  Month </vt:lpstr>
      <vt:lpstr>PowerPoint Presentation</vt:lpstr>
      <vt:lpstr>Promoting Resources &amp; Services</vt:lpstr>
      <vt:lpstr>Encouraging Participation</vt:lpstr>
      <vt:lpstr> Promoting LibChat  FAQs Texting</vt:lpstr>
      <vt:lpstr>Flyer App info Canned Message on Chat </vt:lpstr>
      <vt:lpstr>Flyer Widgets   Search Game </vt:lpstr>
      <vt:lpstr>Library Research Hour Book Discussions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ACR</dc:title>
  <dc:creator>Maria Deptula</dc:creator>
  <cp:lastModifiedBy>Maria Deptula</cp:lastModifiedBy>
  <cp:revision>1226</cp:revision>
  <dcterms:created xsi:type="dcterms:W3CDTF">2019-11-12T17:10:12Z</dcterms:created>
  <dcterms:modified xsi:type="dcterms:W3CDTF">2019-11-19T23:39:22Z</dcterms:modified>
</cp:coreProperties>
</file>