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1" r:id="rId3"/>
    <p:sldId id="280" r:id="rId4"/>
    <p:sldId id="320" r:id="rId5"/>
    <p:sldId id="310" r:id="rId6"/>
    <p:sldId id="312" r:id="rId7"/>
    <p:sldId id="329" r:id="rId8"/>
    <p:sldId id="318" r:id="rId9"/>
    <p:sldId id="314" r:id="rId10"/>
    <p:sldId id="266" r:id="rId11"/>
    <p:sldId id="265" r:id="rId12"/>
    <p:sldId id="267" r:id="rId13"/>
    <p:sldId id="268" r:id="rId14"/>
    <p:sldId id="269" r:id="rId15"/>
    <p:sldId id="299" r:id="rId16"/>
    <p:sldId id="301" r:id="rId17"/>
    <p:sldId id="300" r:id="rId18"/>
    <p:sldId id="321" r:id="rId19"/>
    <p:sldId id="293" r:id="rId20"/>
    <p:sldId id="298" r:id="rId21"/>
    <p:sldId id="294" r:id="rId22"/>
    <p:sldId id="327" r:id="rId23"/>
    <p:sldId id="325" r:id="rId24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  <p:ext uri="{1BD7E111-0CB8-44D6-8891-C1BB2F81B7CC}">
      <p1710:readonlyRecommended xmlns=""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9" autoAdjust="0"/>
    <p:restoredTop sz="94648"/>
  </p:normalViewPr>
  <p:slideViewPr>
    <p:cSldViewPr>
      <p:cViewPr>
        <p:scale>
          <a:sx n="94" d="100"/>
          <a:sy n="94" d="100"/>
        </p:scale>
        <p:origin x="-85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A65870DE-3C12-41B6-BCD8-3997095247B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3209AD99-1062-4920-942A-06EF9A3A54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33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5951A-B760-4AC2-8F32-5A021B01DEDA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7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7B466-F421-408C-8D5E-472D526E8C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3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we</a:t>
            </a:r>
            <a:r>
              <a:rPr lang="en-US" baseline="0" dirty="0"/>
              <a:t> keep this? It is funny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B466-F421-408C-8D5E-472D526E8C5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71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B466-F421-408C-8D5E-472D526E8C5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78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the graphic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B466-F421-408C-8D5E-472D526E8C5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86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B466-F421-408C-8D5E-472D526E8C5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85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B466-F421-408C-8D5E-472D526E8C5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46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? Keep - Maybe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B466-F421-408C-8D5E-472D526E8C5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333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D1B8702-72A7-428A-8095-5B0FE00D80F5}" type="datetimeFigureOut">
              <a:rPr lang="en-US" smtClean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AF13921-916D-4E6B-8B2F-1A2E4AA216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676400"/>
          </a:xfrm>
        </p:spPr>
        <p:txBody>
          <a:bodyPr>
            <a:normAutofit/>
          </a:bodyPr>
          <a:lstStyle/>
          <a:p>
            <a:r>
              <a:rPr lang="en-US" sz="2400" dirty="0"/>
              <a:t>Stephen Walker, Head of Access Services, Lehman College/CUNY </a:t>
            </a:r>
          </a:p>
          <a:p>
            <a:r>
              <a:rPr lang="en-US" sz="2400" dirty="0"/>
              <a:t>November 21, 2019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Streamlining  Library Access for Online students</a:t>
            </a:r>
          </a:p>
        </p:txBody>
      </p:sp>
      <p:pic>
        <p:nvPicPr>
          <p:cNvPr id="2051" name="Picture 3" descr="C:\Users\Sean\Desktop\logotype_o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73102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62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33680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14500" y="5257800"/>
            <a:ext cx="571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275,000 CUNY Students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pPr algn="ctr"/>
            <a:r>
              <a:rPr lang="en-US" dirty="0"/>
              <a:t>CUNY campus locations</a:t>
            </a:r>
            <a:br>
              <a:rPr lang="en-US" dirty="0"/>
            </a:br>
            <a:r>
              <a:rPr lang="en-US" dirty="0"/>
              <a:t>24 campuses across 5 NYC boroughs </a:t>
            </a:r>
          </a:p>
        </p:txBody>
      </p:sp>
    </p:spTree>
    <p:extLst>
      <p:ext uri="{BB962C8B-B14F-4D97-AF65-F5344CB8AC3E}">
        <p14:creationId xmlns:p14="http://schemas.microsoft.com/office/powerpoint/2010/main" val="286438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ehma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756" y="860121"/>
            <a:ext cx="4829827" cy="27167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2470" y="3657600"/>
            <a:ext cx="3200400" cy="9601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4743271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CUNY’s Senior College in the Bronx</a:t>
            </a:r>
          </a:p>
          <a:p>
            <a:pPr algn="ctr"/>
            <a:r>
              <a:rPr lang="en-US" sz="2800" dirty="0"/>
              <a:t>Over 15,000 students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423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First Stage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600199"/>
            <a:ext cx="4267200" cy="609601"/>
          </a:xfrm>
        </p:spPr>
        <p:txBody>
          <a:bodyPr>
            <a:noAutofit/>
          </a:bodyPr>
          <a:lstStyle/>
          <a:p>
            <a:r>
              <a:rPr lang="en-US" sz="2000" dirty="0"/>
              <a:t>Migrate EZproxy Server to CUNY Central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2000" y="1600199"/>
            <a:ext cx="4572000" cy="609601"/>
          </a:xfrm>
        </p:spPr>
        <p:txBody>
          <a:bodyPr>
            <a:noAutofit/>
          </a:bodyPr>
          <a:lstStyle/>
          <a:p>
            <a:r>
              <a:rPr lang="en-US" sz="2000" dirty="0"/>
              <a:t>Change Login from LDAP to Barcode </a:t>
            </a:r>
          </a:p>
        </p:txBody>
      </p:sp>
      <p:pic>
        <p:nvPicPr>
          <p:cNvPr id="7" name="Picture 6" descr="Server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4597" y="2286000"/>
            <a:ext cx="378806" cy="759070"/>
          </a:xfrm>
          <a:prstGeom prst="rect">
            <a:avLst/>
          </a:prstGeom>
        </p:spPr>
      </p:pic>
      <p:pic>
        <p:nvPicPr>
          <p:cNvPr id="8" name="Picture 7" descr="Server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3397" y="2286000"/>
            <a:ext cx="378806" cy="75907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2057400" y="2665534"/>
            <a:ext cx="838200" cy="1"/>
          </a:xfrm>
          <a:prstGeom prst="straightConnector1">
            <a:avLst/>
          </a:prstGeom>
          <a:ln w="1016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ontent Placeholder 10" descr="Generic ID Image.pn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6934200" y="2286000"/>
            <a:ext cx="1076436" cy="7449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95800" y="24384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 Black" panose="020B0A04020102020204" pitchFamily="34" charset="0"/>
              </a:rPr>
              <a:t>Username: </a:t>
            </a:r>
          </a:p>
          <a:p>
            <a:r>
              <a:rPr lang="en-US" sz="1200" b="1" dirty="0">
                <a:latin typeface="Arial Black" panose="020B0A04020102020204" pitchFamily="34" charset="0"/>
              </a:rPr>
              <a:t>Password: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9200" y="30480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Lehman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95011" y="3063859"/>
            <a:ext cx="1167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CUNY OLS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723900" y="3744136"/>
            <a:ext cx="3962400" cy="1655727"/>
          </a:xfrm>
        </p:spPr>
        <p:txBody>
          <a:bodyPr>
            <a:normAutofit/>
          </a:bodyPr>
          <a:lstStyle/>
          <a:p>
            <a:r>
              <a:rPr lang="en-US" sz="2400" dirty="0"/>
              <a:t>Dedicated Library Systems Manager   </a:t>
            </a:r>
          </a:p>
          <a:p>
            <a:pPr lvl="0"/>
            <a:r>
              <a:rPr lang="en-US" sz="2400" dirty="0"/>
              <a:t>Global Updates   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029200" y="3733800"/>
            <a:ext cx="38862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Streamline </a:t>
            </a:r>
            <a:r>
              <a:rPr lang="en-US" sz="2800" i="1" dirty="0"/>
              <a:t>Aleph</a:t>
            </a:r>
            <a:r>
              <a:rPr lang="en-US" sz="2800" dirty="0"/>
              <a:t> login for users </a:t>
            </a:r>
          </a:p>
          <a:p>
            <a:r>
              <a:rPr lang="en-US" sz="2800" dirty="0"/>
              <a:t>Barcodes are automatically loaded</a:t>
            </a:r>
          </a:p>
          <a:p>
            <a:r>
              <a:rPr lang="en-US" sz="2800" dirty="0"/>
              <a:t>Growing number of online students</a:t>
            </a:r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5791200" y="2667000"/>
            <a:ext cx="838200" cy="1"/>
          </a:xfrm>
          <a:prstGeom prst="straightConnector1">
            <a:avLst/>
          </a:prstGeom>
          <a:ln w="1016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70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Lehman College ID card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7" y="2128837"/>
            <a:ext cx="4962525" cy="3057525"/>
          </a:xfrm>
        </p:spPr>
      </p:pic>
    </p:spTree>
    <p:extLst>
      <p:ext uri="{BB962C8B-B14F-4D97-AF65-F5344CB8AC3E}">
        <p14:creationId xmlns:p14="http://schemas.microsoft.com/office/powerpoint/2010/main" val="14677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/>
              <a:t>         </a:t>
            </a:r>
            <a:r>
              <a:rPr lang="en-US" dirty="0" smtClean="0"/>
              <a:t>  </a:t>
            </a:r>
            <a:r>
              <a:rPr lang="en-US" sz="3600" dirty="0"/>
              <a:t>Account without Barcode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4559" y="1600200"/>
            <a:ext cx="577488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41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/>
          <a:lstStyle/>
          <a:p>
            <a:pPr algn="ctr"/>
            <a:r>
              <a:rPr lang="en-US" sz="3200" dirty="0"/>
              <a:t>When an OFF-CAMPUS account DOESN’T WORK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322" y="1600200"/>
            <a:ext cx="347135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19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Steps to generate a </a:t>
            </a:r>
            <a:r>
              <a:rPr lang="en-US" sz="4000" dirty="0" smtClean="0"/>
              <a:t>barcode #</a:t>
            </a:r>
            <a:endParaRPr lang="en-US" sz="4000" dirty="0"/>
          </a:p>
        </p:txBody>
      </p:sp>
      <p:pic>
        <p:nvPicPr>
          <p:cNvPr id="4" name="Picture 3" descr="EZ Proxy Barcode 1 - Page 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914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COORDINATING BETWEEN DEPARTMENTS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270" y="2819400"/>
            <a:ext cx="2351530" cy="705460"/>
          </a:xfrm>
          <a:prstGeom prst="rect">
            <a:avLst/>
          </a:prstGeom>
        </p:spPr>
      </p:pic>
      <p:pic>
        <p:nvPicPr>
          <p:cNvPr id="5" name="Picture 3" descr="C:\Users\Sean\Desktop\logotype_o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2667000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62200" y="1752600"/>
            <a:ext cx="1257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Library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0597" y="4419600"/>
            <a:ext cx="2852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Campus Data Center </a:t>
            </a:r>
          </a:p>
          <a:p>
            <a:pPr algn="ctr"/>
            <a:r>
              <a:rPr lang="en-US" sz="2000" b="1" dirty="0"/>
              <a:t>and 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76200" y="28194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Public </a:t>
            </a:r>
          </a:p>
          <a:p>
            <a:pPr algn="ctr"/>
            <a:r>
              <a:rPr lang="en-US" sz="2000" b="1" dirty="0"/>
              <a:t>Safety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76900" y="1726504"/>
            <a:ext cx="186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Office of Library Services (OLS)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53050" y="4275551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Office of Computing and Information Services (CIS)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916998" y="2152710"/>
            <a:ext cx="0" cy="51429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971800" y="3752910"/>
            <a:ext cx="0" cy="51429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143000" y="3172130"/>
            <a:ext cx="4572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629400" y="4086255"/>
            <a:ext cx="0" cy="25714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610350" y="2362200"/>
            <a:ext cx="0" cy="25714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97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How BarcodE  automation OCCURS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07" y="1600200"/>
            <a:ext cx="4106586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52800" y="3352800"/>
            <a:ext cx="457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6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sz="4000" dirty="0"/>
              <a:t>Account with Barcode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1600200"/>
            <a:ext cx="577488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57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StrategIES for successful data 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/>
              <a:t>Start with </a:t>
            </a:r>
            <a:r>
              <a:rPr lang="en-US" sz="2800" dirty="0" smtClean="0"/>
              <a:t>a small group of Patrons Freshman/Transfer students</a:t>
            </a:r>
          </a:p>
          <a:p>
            <a:r>
              <a:rPr lang="en-US" sz="2800" dirty="0" smtClean="0"/>
              <a:t>Develop </a:t>
            </a:r>
            <a:r>
              <a:rPr lang="en-US" sz="2800" dirty="0"/>
              <a:t>communication process for all stakeholders </a:t>
            </a:r>
          </a:p>
          <a:p>
            <a:r>
              <a:rPr lang="en-US" sz="2800" dirty="0"/>
              <a:t>Request list of all Patrons loaded 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67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Online student expansion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New Director of Online Education </a:t>
            </a:r>
          </a:p>
          <a:p>
            <a:r>
              <a:rPr lang="en-US" sz="2800" dirty="0" smtClean="0"/>
              <a:t>Out Reach to Program Coordinators </a:t>
            </a:r>
          </a:p>
          <a:p>
            <a:r>
              <a:rPr lang="en-US" sz="2800" dirty="0" smtClean="0"/>
              <a:t>Manual Creation of new Online Student Accounts</a:t>
            </a:r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0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6038"/>
            <a:ext cx="8915400" cy="11731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Second Stage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Lehman College IT Department developed an            App-- Lehman 360. </a:t>
            </a:r>
          </a:p>
          <a:p>
            <a:r>
              <a:rPr lang="en-US" sz="2800" dirty="0" smtClean="0"/>
              <a:t>Library and Public Safety aided in the development of the Digital ID portion of the App.  </a:t>
            </a:r>
          </a:p>
          <a:p>
            <a:r>
              <a:rPr lang="en-US" sz="2800" dirty="0" smtClean="0"/>
              <a:t>Digital ID would present students with Library Barcode# for off campus access to databases.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640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Lehman 360 app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291" y="1600200"/>
            <a:ext cx="231341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84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Lehman 360 Digital ID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17927" y="1600200"/>
            <a:ext cx="230814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19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Third Stage </a:t>
            </a:r>
            <a:r>
              <a:rPr lang="en-US" dirty="0" smtClean="0"/>
              <a:t>Libwizard</a:t>
            </a:r>
            <a:r>
              <a:rPr lang="en-US" dirty="0" smtClean="0"/>
              <a:t> trouble ticket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322" y="1600200"/>
            <a:ext cx="347135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88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dirty="0" smtClean="0"/>
              <a:t>LibWizard</a:t>
            </a:r>
            <a:r>
              <a:rPr lang="en-US" dirty="0" smtClean="0"/>
              <a:t>  Trouble ticket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755949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04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4545B6-B628-6F46-912A-27859E90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</a:t>
            </a:r>
            <a:r>
              <a:rPr lang="en-US" dirty="0" smtClean="0"/>
              <a:t>LibWizard</a:t>
            </a:r>
            <a:r>
              <a:rPr lang="en-US" dirty="0" smtClean="0"/>
              <a:t> Report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20722"/>
            <a:ext cx="7924800" cy="387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63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Data from </a:t>
            </a:r>
            <a:r>
              <a:rPr lang="en-US" dirty="0" smtClean="0"/>
              <a:t>Libwizard</a:t>
            </a:r>
            <a:r>
              <a:rPr lang="en-US" dirty="0" smtClean="0"/>
              <a:t> Trouble Ticket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281" y="1600200"/>
            <a:ext cx="64494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74E7CF2-B45F-CC46-8D93-D12B939672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14,873 </a:t>
            </a:r>
            <a:r>
              <a:rPr lang="en-US" dirty="0"/>
              <a:t>patrons loaded with barcode numbers and digital IDs created. </a:t>
            </a:r>
          </a:p>
          <a:p>
            <a:r>
              <a:rPr lang="en-US" b="1" dirty="0" smtClean="0"/>
              <a:t>12,030</a:t>
            </a:r>
            <a:r>
              <a:rPr lang="en-US" dirty="0" smtClean="0"/>
              <a:t> </a:t>
            </a:r>
            <a:r>
              <a:rPr lang="en-US" dirty="0"/>
              <a:t>unique </a:t>
            </a:r>
            <a:r>
              <a:rPr lang="en-US" b="1" dirty="0"/>
              <a:t>students</a:t>
            </a:r>
            <a:r>
              <a:rPr lang="en-US" dirty="0"/>
              <a:t> (UG and GR) enrolled in one or more fully online, hybrid, or partially </a:t>
            </a:r>
            <a:r>
              <a:rPr lang="en-US" dirty="0" smtClean="0"/>
              <a:t>online courses.</a:t>
            </a:r>
          </a:p>
          <a:p>
            <a:r>
              <a:rPr lang="en-US" b="1" dirty="0"/>
              <a:t>611</a:t>
            </a:r>
            <a:r>
              <a:rPr lang="en-US" dirty="0"/>
              <a:t> unique fully online, hybrid, or partially online </a:t>
            </a:r>
            <a:r>
              <a:rPr lang="en-US" b="1" dirty="0"/>
              <a:t>courses </a:t>
            </a:r>
            <a:r>
              <a:rPr lang="en-US" dirty="0"/>
              <a:t>were offered</a:t>
            </a:r>
            <a:r>
              <a:rPr lang="en-US" b="1" dirty="0" smtClean="0"/>
              <a:t>.</a:t>
            </a:r>
          </a:p>
          <a:p>
            <a:r>
              <a:rPr lang="en-US" b="1" dirty="0"/>
              <a:t>1,962</a:t>
            </a:r>
            <a:r>
              <a:rPr lang="en-US" dirty="0"/>
              <a:t> unique </a:t>
            </a:r>
            <a:r>
              <a:rPr lang="en-US" b="1" dirty="0"/>
              <a:t>course sections </a:t>
            </a:r>
            <a:r>
              <a:rPr lang="en-US" dirty="0"/>
              <a:t>(UG and GR) </a:t>
            </a:r>
            <a:endParaRPr lang="en-US" dirty="0" smtClean="0"/>
          </a:p>
          <a:p>
            <a:r>
              <a:rPr lang="en-US" b="1" dirty="0"/>
              <a:t>506</a:t>
            </a:r>
            <a:r>
              <a:rPr lang="en-US" dirty="0"/>
              <a:t> unique faculty taught in an online environment. </a:t>
            </a:r>
            <a:endParaRPr lang="en-US" dirty="0" smtClean="0"/>
          </a:p>
          <a:p>
            <a:r>
              <a:rPr lang="en-US" b="1" dirty="0"/>
              <a:t>1267</a:t>
            </a:r>
            <a:r>
              <a:rPr lang="en-US" dirty="0"/>
              <a:t> faculty taught a course section of fully online, hybrid, or partially online </a:t>
            </a:r>
            <a:r>
              <a:rPr lang="en-US" dirty="0" smtClean="0"/>
              <a:t>course.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</a:t>
            </a:r>
            <a:r>
              <a:rPr lang="nn-NO" dirty="0" smtClean="0"/>
              <a:t>Enrollment </a:t>
            </a:r>
            <a:r>
              <a:rPr lang="nn-NO" dirty="0"/>
              <a:t>Data for </a:t>
            </a:r>
            <a:r>
              <a:rPr lang="nn-NO" dirty="0" smtClean="0"/>
              <a:t>Fall </a:t>
            </a:r>
            <a:r>
              <a:rPr lang="nn-NO" dirty="0"/>
              <a:t>2019 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62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5368D6-2F41-7A4C-B1EC-0F67350D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Online Education </a:t>
            </a:r>
            <a:r>
              <a:rPr lang="en-US" dirty="0" smtClean="0"/>
              <a:t>Programs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713AB8-5571-7147-B062-00EE47D4E08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Online Masters of Arts in Health Education and Promotion.</a:t>
            </a:r>
          </a:p>
          <a:p>
            <a:r>
              <a:rPr lang="en-US" sz="1800" dirty="0"/>
              <a:t>Online Masters of Science in Business with a concentration in Human Resource Management.</a:t>
            </a:r>
          </a:p>
          <a:p>
            <a:r>
              <a:rPr lang="en-US" sz="1800" dirty="0"/>
              <a:t>Online Masters of Science of Organizational Leadership. (MSOL)</a:t>
            </a:r>
          </a:p>
          <a:p>
            <a:r>
              <a:rPr lang="en-US" sz="1800" dirty="0"/>
              <a:t>Online Bachelors of Science in Nursing. (RN to BS)       </a:t>
            </a:r>
            <a:endParaRPr lang="en-US" sz="1800" dirty="0" smtClean="0"/>
          </a:p>
          <a:p>
            <a:r>
              <a:rPr lang="en-US" sz="1800" dirty="0" smtClean="0"/>
              <a:t>Online Gifted and Talented Certificate Extension</a:t>
            </a:r>
          </a:p>
          <a:p>
            <a:r>
              <a:rPr lang="en-US" sz="1800" dirty="0" smtClean="0"/>
              <a:t>Online Health and Education Advanced Certificate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540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                   </a:t>
            </a:r>
            <a:r>
              <a:rPr lang="en-US" sz="4000" dirty="0" smtClean="0"/>
              <a:t>Question??? </a:t>
            </a:r>
            <a:endParaRPr lang="en-US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000" dirty="0" smtClean="0"/>
              <a:t>    Stephen.Walker@lehman.cuny.edu</a:t>
            </a:r>
            <a:endParaRPr lang="en-US" sz="4000" dirty="0"/>
          </a:p>
          <a:p>
            <a:pPr marL="0" indent="0">
              <a:buNone/>
            </a:pPr>
            <a:endParaRPr lang="en-US" sz="4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39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5255</TotalTime>
  <Words>411</Words>
  <Application>Microsoft Office PowerPoint</Application>
  <PresentationFormat>On-screen Show (4:3)</PresentationFormat>
  <Paragraphs>86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Horizon</vt:lpstr>
      <vt:lpstr>Streamlining  Library Access for Online students</vt:lpstr>
      <vt:lpstr>CUNY campus locations 24 campuses across 5 NYC boroughs </vt:lpstr>
      <vt:lpstr>PowerPoint Presentation</vt:lpstr>
      <vt:lpstr>First Stage</vt:lpstr>
      <vt:lpstr>Lehman College ID card</vt:lpstr>
      <vt:lpstr>           Account without Barcode</vt:lpstr>
      <vt:lpstr>When an OFF-CAMPUS account DOESN’T WORK</vt:lpstr>
      <vt:lpstr>Steps to generate a barcode #</vt:lpstr>
      <vt:lpstr>COORDINATING BETWEEN DEPARTMENTS</vt:lpstr>
      <vt:lpstr>How BarcodE  automation OCCURS</vt:lpstr>
      <vt:lpstr> Account with Barcode</vt:lpstr>
      <vt:lpstr>StrategIES for successful data load</vt:lpstr>
      <vt:lpstr>Online student expansion</vt:lpstr>
      <vt:lpstr>Second Stage </vt:lpstr>
      <vt:lpstr>                           Lehman 360 app</vt:lpstr>
      <vt:lpstr>                     Lehman 360 Digital ID</vt:lpstr>
      <vt:lpstr>      Third Stage Libwizard trouble ticket</vt:lpstr>
      <vt:lpstr>                 LibWizard  Trouble ticket</vt:lpstr>
      <vt:lpstr>                      LibWizard Report</vt:lpstr>
      <vt:lpstr>          Data from Libwizard Trouble Ticket</vt:lpstr>
      <vt:lpstr>        Enrollment Data for Fall 2019 </vt:lpstr>
      <vt:lpstr>           Online Education Programs</vt:lpstr>
      <vt:lpstr>                           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178</cp:revision>
  <cp:lastPrinted>2019-11-21T17:44:17Z</cp:lastPrinted>
  <dcterms:created xsi:type="dcterms:W3CDTF">2017-01-18T18:18:59Z</dcterms:created>
  <dcterms:modified xsi:type="dcterms:W3CDTF">2019-11-21T17:51:02Z</dcterms:modified>
</cp:coreProperties>
</file>