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6"/>
  </p:notesMasterIdLst>
  <p:sldIdLst>
    <p:sldId id="256" r:id="rId15"/>
    <p:sldId id="257" r:id="rId19"/>
    <p:sldId id="258" r:id="rId21"/>
    <p:sldId id="259" r:id="rId23"/>
    <p:sldId id="260" r:id="rId25"/>
    <p:sldId id="261" r:id="rId27"/>
    <p:sldId id="262" r:id="rId29"/>
    <p:sldId id="263" r:id="rId31"/>
    <p:sldId id="264" r:id="rId33"/>
    <p:sldId id="265" r:id="rId35"/>
    <p:sldId id="266" r:id="rId37"/>
    <p:sldId id="267" r:id="rId39"/>
    <p:sldId id="268" r:id="rId41"/>
  </p:sldIdLst>
  <p:sldSz cx="18288000" cy="10287000"/>
  <p:notesSz cx="6858000" cy="9144000"/>
  <p:embeddedFontLst>
    <p:embeddedFont>
      <p:font typeface="Coming Soon" charset="1" panose="02000000000000000000"/>
      <p:regular r:id="rId6"/>
    </p:embeddedFont>
    <p:embeddedFont>
      <p:font typeface="Arimo" charset="1" panose="020B0604020202020204"/>
      <p:regular r:id="rId7"/>
    </p:embeddedFont>
    <p:embeddedFont>
      <p:font typeface="Arimo Bold" charset="1" panose="020B0704020202020204"/>
      <p:regular r:id="rId8"/>
    </p:embeddedFont>
    <p:embeddedFont>
      <p:font typeface="Arimo Italics" charset="1" panose="020B0604020202090204"/>
      <p:regular r:id="rId9"/>
    </p:embeddedFont>
    <p:embeddedFont>
      <p:font typeface="Arimo Bold Italics" charset="1" panose="020B0704020202090204"/>
      <p:regular r:id="rId10"/>
    </p:embeddedFont>
    <p:embeddedFont>
      <p:font typeface="Public Sans" charset="1" panose="00000000000000000000"/>
      <p:regular r:id="rId11"/>
    </p:embeddedFont>
    <p:embeddedFont>
      <p:font typeface="Public Sans Bold" charset="1" panose="00000000000000000000"/>
      <p:regular r:id="rId12"/>
    </p:embeddedFont>
    <p:embeddedFont>
      <p:font typeface="Public Sans Italics" charset="1" panose="00000000000000000000"/>
      <p:regular r:id="rId13"/>
    </p:embeddedFont>
    <p:embeddedFont>
      <p:font typeface="Public Sans Bold Italics" charset="1" panose="0000000000000000000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slides/slide1.xml" Type="http://schemas.openxmlformats.org/officeDocument/2006/relationships/slide"/><Relationship Id="rId16" Target="notesMasters/notesMaster1.xml" Type="http://schemas.openxmlformats.org/officeDocument/2006/relationships/notesMaster"/><Relationship Id="rId17" Target="theme/theme2.xml" Type="http://schemas.openxmlformats.org/officeDocument/2006/relationships/theme"/><Relationship Id="rId18" Target="notesSlides/notesSlide1.xml" Type="http://schemas.openxmlformats.org/officeDocument/2006/relationships/notesSlide"/><Relationship Id="rId19" Target="slides/slide2.xml" Type="http://schemas.openxmlformats.org/officeDocument/2006/relationships/slide"/><Relationship Id="rId2" Target="presProps.xml" Type="http://schemas.openxmlformats.org/officeDocument/2006/relationships/presProps"/><Relationship Id="rId20" Target="notesSlides/notesSlide2.xml" Type="http://schemas.openxmlformats.org/officeDocument/2006/relationships/notesSlide"/><Relationship Id="rId21" Target="slides/slide3.xml" Type="http://schemas.openxmlformats.org/officeDocument/2006/relationships/slide"/><Relationship Id="rId22" Target="notesSlides/notesSlide3.xml" Type="http://schemas.openxmlformats.org/officeDocument/2006/relationships/notesSlide"/><Relationship Id="rId23" Target="slides/slide4.xml" Type="http://schemas.openxmlformats.org/officeDocument/2006/relationships/slide"/><Relationship Id="rId24" Target="notesSlides/notesSlide4.xml" Type="http://schemas.openxmlformats.org/officeDocument/2006/relationships/notesSlide"/><Relationship Id="rId25" Target="slides/slide5.xml" Type="http://schemas.openxmlformats.org/officeDocument/2006/relationships/slide"/><Relationship Id="rId26" Target="notesSlides/notesSlide5.xml" Type="http://schemas.openxmlformats.org/officeDocument/2006/relationships/notesSlide"/><Relationship Id="rId27" Target="slides/slide6.xml" Type="http://schemas.openxmlformats.org/officeDocument/2006/relationships/slide"/><Relationship Id="rId28" Target="notesSlides/notesSlide6.xml" Type="http://schemas.openxmlformats.org/officeDocument/2006/relationships/notesSlide"/><Relationship Id="rId29" Target="slides/slide7.xml" Type="http://schemas.openxmlformats.org/officeDocument/2006/relationships/slide"/><Relationship Id="rId3" Target="viewProps.xml" Type="http://schemas.openxmlformats.org/officeDocument/2006/relationships/viewProps"/><Relationship Id="rId30" Target="notesSlides/notesSlide7.xml" Type="http://schemas.openxmlformats.org/officeDocument/2006/relationships/notesSlide"/><Relationship Id="rId31" Target="slides/slide8.xml" Type="http://schemas.openxmlformats.org/officeDocument/2006/relationships/slide"/><Relationship Id="rId32" Target="notesSlides/notesSlide8.xml" Type="http://schemas.openxmlformats.org/officeDocument/2006/relationships/notesSlide"/><Relationship Id="rId33" Target="slides/slide9.xml" Type="http://schemas.openxmlformats.org/officeDocument/2006/relationships/slide"/><Relationship Id="rId34" Target="notesSlides/notesSlide9.xml" Type="http://schemas.openxmlformats.org/officeDocument/2006/relationships/notesSlide"/><Relationship Id="rId35" Target="slides/slide10.xml" Type="http://schemas.openxmlformats.org/officeDocument/2006/relationships/slide"/><Relationship Id="rId36" Target="notesSlides/notesSlide10.xml" Type="http://schemas.openxmlformats.org/officeDocument/2006/relationships/notesSlide"/><Relationship Id="rId37" Target="slides/slide11.xml" Type="http://schemas.openxmlformats.org/officeDocument/2006/relationships/slide"/><Relationship Id="rId38" Target="notesSlides/notesSlide11.xml" Type="http://schemas.openxmlformats.org/officeDocument/2006/relationships/notesSlide"/><Relationship Id="rId39" Target="slides/slide12.xml" Type="http://schemas.openxmlformats.org/officeDocument/2006/relationships/slide"/><Relationship Id="rId4" Target="theme/theme1.xml" Type="http://schemas.openxmlformats.org/officeDocument/2006/relationships/theme"/><Relationship Id="rId40" Target="notesSlides/notesSlide12.xml" Type="http://schemas.openxmlformats.org/officeDocument/2006/relationships/notesSlide"/><Relationship Id="rId41" Target="slides/slide13.xml" Type="http://schemas.openxmlformats.org/officeDocument/2006/relationships/slide"/><Relationship Id="rId42" Target="notesSlides/notesSlide13.xml" Type="http://schemas.openxmlformats.org/officeDocument/2006/relationships/note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Hi, everyone. My name is Amanda Tarbet and I am delighted to be here to present Don't Forget to Press Record, Adventures in Pandemic Podcasting.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In the fall of 2020, three things were defintitely true. First, at my workplace, the MGH Institute of Health Professions--a small, independent health sciences graduate school in Boston, Massachusetts, hereafter known as the IHP--we still did not know when we would be returning to campus full time. The physical library was closed for everything except contactless pickup, and our website visits and Ask a Librarian submissions were down. In short, we were struggling to engage our community given the constraints we were under. Second, everyone in our community was Zoomed out. While we had had success with Zoom events in the spring and summer, enthusiasm for such events was waning, making meaningful outreach to our community difficult. And third, despite the pandemic constraints placed on them, many of our students were undertaking fascinating research projects for their capstone requirements.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The way our students seem to light up when discussing their capstone projects with me is one of my favorite things about being a librarian. I had, for a few years, kept a sticky note on my office wall that simply said "student research podcast?" question mark? A placeholder for a dream project of mine that I never seemed to have the time to think about for longer than a few minutes at once. I felt strongly that the stories behind student research happening at our institution needed to be told, but conditions were never right to attempt such an undertaking... until last year. I had some extra time on my hands and our library needed a novel way to engage our campus community that accommodated physical distancing and asynchronous lifestyles. Could a podcast help us achieve that? There was only one way to find out.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I reached out to the two people I knew I wanted to bring this idea to life with, and thankfully they both agreed on the spot. Selena Craig, IHP's Associate Director of Digital Media, and Rachel Norton, a Masters in Speech-Language Pathology student and one of my student workers, whom I knew liked to talk about research as much as I did. Rachel agreed to be my co-host and Selena our producer.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From our collaboration, Evidence-Based IHP was born, a podcast in which we interview a student or student team about their research project, exploring the study itself, as well as their experience working on their project. From what I was able to gather last fall, no other libraries or schools were doing a podcast like this at the time. As such, I took inspiration for our format from science podcasts like NPR's Shortwave and interview podcasts like Brené Brown's Unlocking Us.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Many of the students we interviewed were working on projects related to the pandemic in some way or had had their project upended by the pandemic. In the episodes we've published so far, we spoke with two physical therapy fellows about their research into the graduate school experiences of culturally and linguistically diverse learners, a genetic counseling student about her clinical research on Turner Syndrome, a masters of science in nursing student about her quality improvement study regarding pediatric allergies, and a doctor of nursing practice student about her qualitative investigation of hospital staff working in a Covid unit. Their studies were the launchpad to discuss topics like antiracism in research, the perils of peer review, health literacy and health communication and more. The guest in our upcoming episode is an occupational therapy doctoral student who interviewed practicing OTs about their pivot to telepractice at the start of the pandemic. </a:t>
            </a:r>
          </a:p>
          <a:p>
            <a:pPr lvl="0"/>
            <a:r>
              <a:rPr lang="en-US"/>
              <a:t/>
            </a:r>
          </a:p>
          <a:p>
            <a:pPr lvl="0"/>
            <a:r>
              <a:rPr lang="en-US"/>
              <a:t>I will now talk about the resources we required, our workflow, the outcomes, and my major takeaways from this project so far.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While my Director was on board with the project, there was no budget available to support it, so we had to do this as inexpensively as possible. Fortunately we were able to leverage some institutional resources to help allieviate costs. We had subscriptions to some applications through IHP's Office of Information Technology, which made them free for us. These include</a:t>
            </a:r>
          </a:p>
          <a:p>
            <a:pPr lvl="0"/>
            <a:r>
              <a:rPr lang="en-US"/>
              <a:t>Zoom to record remotely and save audio files for editing.</a:t>
            </a:r>
          </a:p>
          <a:p>
            <a:pPr lvl="0"/>
            <a:r>
              <a:rPr lang="en-US"/>
              <a:t>Microsoft Office, especially Teams to manage our project and communicate with each other. </a:t>
            </a:r>
          </a:p>
          <a:p>
            <a:pPr lvl="0"/>
            <a:r>
              <a:rPr lang="en-US"/>
              <a:t>Adobe Audition for audio editing.</a:t>
            </a:r>
          </a:p>
          <a:p>
            <a:pPr lvl="0"/>
            <a:r>
              <a:rPr lang="en-US"/>
              <a:t>And Transistor.fm for podcast hosting</a:t>
            </a:r>
          </a:p>
          <a:p>
            <a:pPr lvl="0"/>
            <a:r>
              <a:rPr lang="en-US"/>
              <a:t/>
            </a:r>
          </a:p>
          <a:p>
            <a:pPr lvl="0"/>
            <a:r>
              <a:rPr lang="en-US"/>
              <a:t>We also used</a:t>
            </a:r>
          </a:p>
          <a:p>
            <a:pPr lvl="0"/>
            <a:r>
              <a:rPr lang="en-US"/>
              <a:t>Free YouTube tutorials and other internet resources to learn how to use Adobe Audition.</a:t>
            </a:r>
          </a:p>
          <a:p>
            <a:pPr lvl="0"/>
            <a:r>
              <a:rPr lang="en-US"/>
              <a:t>Creative Commons licensed songs for music.</a:t>
            </a:r>
          </a:p>
          <a:p>
            <a:pPr lvl="0"/>
            <a:r>
              <a:rPr lang="en-US"/>
              <a:t>$30 USB microphones that we purchased ourselves on Amazon.</a:t>
            </a:r>
          </a:p>
          <a:p>
            <a:pPr lvl="0"/>
            <a:r>
              <a:rPr lang="en-US"/>
              <a:t>And a significant time investment.</a:t>
            </a:r>
          </a:p>
          <a:p>
            <a:pPr lvl="0"/>
            <a:r>
              <a:rPr lang="en-US"/>
              <a:t/>
            </a:r>
          </a:p>
          <a:p>
            <a:pPr lvl="0"/>
            <a:r>
              <a:rPr lang="en-US"/>
              <a:t>Thus, the total out-of-pocket financial cost was $90 for 3 mics. However, there was a high time investment, which you could argue is another type of cost. I did a rough calculation and each episode required an average of 20 hours of work from planning to recording, to editing, to promoting. That 20 hours does not include the time that went into planning the show, creating the logo and such, before we even recorded our first episode.</a:t>
            </a:r>
          </a:p>
          <a:p>
            <a:pPr lvl="0"/>
            <a:r>
              <a:rPr lang="en-US"/>
              <a:t/>
            </a:r>
          </a:p>
          <a:p>
            <a:pPr lvl="0"/>
            <a:r>
              <a:rPr lang="en-US"/>
              <a:t>And because Rachel was still my student worker up until September of 2021, she was paid for the time that she put into the show, whereas Selena and I did 90% of our podcast work outside of normal working hours. We also had some help for things like fact checking from another of my student workers, Kimberly Ames, who has production assistant credit on some of the episodes. SO I did have some budget if you count all of the student worker hours spent.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For each episode, we need to do the following tasks:</a:t>
            </a:r>
          </a:p>
          <a:p>
            <a:pPr lvl="0"/>
            <a:r>
              <a:rPr lang="en-US"/>
              <a:t/>
            </a:r>
          </a:p>
          <a:p>
            <a:pPr lvl="0"/>
            <a:r>
              <a:rPr lang="en-US"/>
              <a:t>First, we identify a potential guest or guests and recruit them.</a:t>
            </a:r>
          </a:p>
          <a:p>
            <a:pPr lvl="0"/>
            <a:r>
              <a:rPr lang="en-US"/>
              <a:t/>
            </a:r>
          </a:p>
          <a:p>
            <a:pPr lvl="0"/>
            <a:r>
              <a:rPr lang="en-US"/>
              <a:t>Once a guest is confirmed, we read the guest's work and prepare interview questions. To save time, we keep a question bank of questions that can be used with any guest. But there are always new questions specific to each guest. We send questions to our guests ahead of time to help them prepare, but some of our questions are thought of on the spot during the interview.</a:t>
            </a:r>
          </a:p>
          <a:p>
            <a:pPr lvl="0"/>
            <a:r>
              <a:rPr lang="en-US"/>
              <a:t/>
            </a:r>
          </a:p>
          <a:p>
            <a:pPr lvl="0"/>
            <a:r>
              <a:rPr lang="en-US"/>
              <a:t>We schedule an interview time when the entire team and guest can be present. This is not always possible due to things like class and work schedules. For instance, Rachel had to miss one of our early episodes, so Selena filled in for her.</a:t>
            </a:r>
          </a:p>
          <a:p>
            <a:pPr lvl="0"/>
            <a:r>
              <a:rPr lang="en-US"/>
              <a:t/>
            </a:r>
          </a:p>
          <a:p>
            <a:pPr lvl="0"/>
            <a:r>
              <a:rPr lang="en-US"/>
              <a:t>Then we record the interview on Zoom. Having a recording checklist reminding us to do things like Press Record, check mic levels, etc. was extremely helpful. We only had to restart an interview once, I believe, before we realized a checklist was a necessity.</a:t>
            </a:r>
          </a:p>
          <a:p>
            <a:pPr lvl="0"/>
            <a:r>
              <a:rPr lang="en-US"/>
              <a:t/>
            </a:r>
          </a:p>
          <a:p>
            <a:pPr lvl="0"/>
            <a:r>
              <a:rPr lang="en-US"/>
              <a:t>Next, we edit the audio for length and clarity. This is the step that takes the longest. With early episodes, I was new at editing, but I've gotten much more efficient at it over time. Selena and Rachel now help with this, too.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We also record additional audio such as intros and occasionally closing discussions based on content in the interview. This is typically just me and Rachel, or both of us and Selena. That additional audio also needs to be edited. </a:t>
            </a:r>
          </a:p>
          <a:p>
            <a:pPr lvl="0"/>
            <a:r>
              <a:rPr lang="en-US"/>
              <a:t/>
            </a:r>
          </a:p>
          <a:p>
            <a:pPr lvl="0"/>
            <a:r>
              <a:rPr lang="en-US"/>
              <a:t>Once the episode is compiled, we send it to both our guest and their program chair for their approval. We haven't had any issues with seeking approval and one can argue that it's not totally necessary, but we felt it was important to this project being seen as collaborative. In fact, getting feedback from guests and program chairs improved the episodes.</a:t>
            </a:r>
          </a:p>
          <a:p>
            <a:pPr lvl="0"/>
            <a:r>
              <a:rPr lang="en-US"/>
              <a:t/>
            </a:r>
          </a:p>
          <a:p>
            <a:pPr lvl="0"/>
            <a:r>
              <a:rPr lang="en-US"/>
              <a:t>When all the i's have been dotted and t's have been crossed, we publish the episode to Transistor, which includes writing the copy. We can then promote the episode on the library's social media, in the school's daily newsletter, on the school's social media, and by word of mouth.</a:t>
            </a:r>
          </a:p>
          <a:p>
            <a:pPr lvl="0"/>
            <a:r>
              <a:rPr lang="en-US"/>
              <a:t/>
            </a:r>
          </a:p>
          <a:p>
            <a:pPr lvl="0"/>
            <a:r>
              <a:rPr lang="en-US"/>
              <a:t>Then we do it all over again. In reality, these steps are usually happening for multiple episodes simultaneously. We have actually recorded all of the interviews for season 1 except for 1, so steps 1 through 3 are done, and we are currently on a loop of steps 4 through 8 for the remaining episodes.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Transistor has built in analytics that tell us each episode is averaging about 53 downloads. If you think of that as equivalent to attendees at say a library sponsored event, that is very high for us and definitely exceeded my expectations. Because again, we are a small school and I have never had anywhere close to 50 people come to a single library program. The show also has longevity. People are listening to episodes months later after they debut.</a:t>
            </a:r>
          </a:p>
          <a:p>
            <a:pPr lvl="0"/>
            <a:r>
              <a:rPr lang="en-US"/>
              <a:t/>
            </a:r>
          </a:p>
          <a:p>
            <a:pPr lvl="0"/>
            <a:r>
              <a:rPr lang="en-US"/>
              <a:t>We are currently surveying our listeners to explore what impact the podcast has had on them and to figure out exactly who our audience is. We won't have results for that survey until sometime next year. We are especially curious if the podcast has been of interest to anyone outside of the IHP such as the wider healthcare community, prospective students, or others.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Here are 4 my major takeaways from this project. First, the workload. We had no idea of the amount of work it would take. I expected it would be a lot, but I can confidently say that it has been so much more than I anticipated. I personally have loved every minute of it. It's been a super fun creative outlet for me. But if you're thinking about starting up a podcast, I would advise making sure that your heart is truly in it. </a:t>
            </a:r>
          </a:p>
          <a:p>
            <a:pPr lvl="0"/>
            <a:r>
              <a:rPr lang="en-US"/>
              <a:t/>
            </a:r>
          </a:p>
          <a:p>
            <a:pPr lvl="0"/>
            <a:r>
              <a:rPr lang="en-US"/>
              <a:t>Technically, I could have done this alone. And at first, I thought I was going to, because I knew everyone's plates were full and I didn't want to add one more thing to their workload. But I'm really glad that I at least asked, because this would have been way less creative and daring and fun without a team to bounce ideas off of and joke around and help make decisions. I don't think I would have gotten very far without Selena and Rachel on my team.</a:t>
            </a:r>
          </a:p>
          <a:p>
            <a:pPr lvl="0"/>
            <a:r>
              <a:rPr lang="en-US"/>
              <a:t/>
            </a:r>
          </a:p>
          <a:p>
            <a:pPr lvl="0"/>
            <a:r>
              <a:rPr lang="en-US"/>
              <a:t>Side hustles are more susceptible to falling by the wayside. Initially we wanted to publish one episode per month starting in April 2020. Due to unforeseen personal circumstances such as illness and institutional reorganizations, we have been unable to keep up with this schedule, and are now at about every other month.</a:t>
            </a:r>
          </a:p>
          <a:p>
            <a:pPr lvl="0"/>
            <a:r>
              <a:rPr lang="en-US"/>
              <a:t/>
            </a:r>
          </a:p>
          <a:p>
            <a:pPr lvl="0"/>
            <a:r>
              <a:rPr lang="en-US"/>
              <a:t>Intentional inclusivity helped the show reach its full potential. In an effort to spotlight diverse voices and experiences, we intentionally sought out BIPOC and LGBTQ+ students to invite to be guests, as well as students whose projects touched upon diversity, equity and inclusion issues.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Recently Rachel graduated (yay, Rachel!) and I left my position at IHP to join the team at Library and Information Resources Network, Inc., an academic library consortium. Literally the week after I submitted this lightning talk, I got my hire offer, so it is very recent and we are still figuring out what happens next with the show. We received approval to finish up season 1 even though Rachel and I have departed the IHP. After that, a Season 2 will depend on if someone else at IHP wants to take on the hosting duties. I do feel like we successfully did what we set out to do, so I'm hopeful we can work something out that can keep the show going.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Thank You all for listening. And thank you to Mark, Maria and Jessica for planning this event.</a:t>
            </a:r>
          </a:p>
          <a:p>
            <a:pPr lvl="0"/>
            <a:r>
              <a:rPr lang="en-US"/>
              <a:t/>
            </a:r>
          </a:p>
          <a:p>
            <a:pPr lvl="0"/>
            <a:r>
              <a:rPr lang="en-US"/>
              <a:t>You can find Evidence-Based IHP at this URL or in your favorite podcast app.</a:t>
            </a:r>
          </a:p>
          <a:p>
            <a:pPr lvl="0"/>
            <a:r>
              <a:rPr lang="en-US"/>
              <a:t/>
            </a:r>
          </a:p>
          <a:p>
            <a:pPr lvl="0"/>
            <a:r>
              <a:rPr lang="en-US"/>
              <a:t>If you have questions or want to talk podcasting, please email me or find me on Twitter. Thank you!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2.jpeg" Type="http://schemas.openxmlformats.org/officeDocument/2006/relationships/image"/><Relationship Id="rId4" Target="../media/image3.jpeg" Type="http://schemas.openxmlformats.org/officeDocument/2006/relationships/image"/><Relationship Id="rId5" Target="../media/image4.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6.jpeg" Type="http://schemas.openxmlformats.org/officeDocument/2006/relationships/image"/><Relationship Id="rId4" Target="../media/image7.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8.png" Type="http://schemas.openxmlformats.org/officeDocument/2006/relationships/image"/><Relationship Id="rId4" Target="../media/image9.jpeg" Type="http://schemas.openxmlformats.org/officeDocument/2006/relationships/image"/><Relationship Id="rId5"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9.png" Type="http://schemas.openxmlformats.org/officeDocument/2006/relationships/image"/><Relationship Id="rId12" Target="../media/image20.svg" Type="http://schemas.openxmlformats.org/officeDocument/2006/relationships/image"/><Relationship Id="rId2" Target="../notesSlides/notesSlide7.xml" Type="http://schemas.openxmlformats.org/officeDocument/2006/relationships/notesSlid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21.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2.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23.jpe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0" t="21200" r="0" b="30704"/>
          <a:stretch>
            <a:fillRect/>
          </a:stretch>
        </p:blipFill>
        <p:spPr>
          <a:xfrm flipH="false" flipV="false" rot="0">
            <a:off x="1028700" y="1028700"/>
            <a:ext cx="16230600" cy="5236610"/>
          </a:xfrm>
          <a:prstGeom prst="rect">
            <a:avLst/>
          </a:prstGeom>
        </p:spPr>
      </p:pic>
      <p:sp>
        <p:nvSpPr>
          <p:cNvPr name="TextBox 3" id="3"/>
          <p:cNvSpPr txBox="true"/>
          <p:nvPr/>
        </p:nvSpPr>
        <p:spPr>
          <a:xfrm rot="0">
            <a:off x="1028700" y="7094560"/>
            <a:ext cx="16230600" cy="1337310"/>
          </a:xfrm>
          <a:prstGeom prst="rect">
            <a:avLst/>
          </a:prstGeom>
        </p:spPr>
        <p:txBody>
          <a:bodyPr anchor="t" rtlCol="false" tIns="0" lIns="0" bIns="0" rIns="0">
            <a:spAutoFit/>
          </a:bodyPr>
          <a:lstStyle/>
          <a:p>
            <a:pPr>
              <a:lnSpc>
                <a:spcPts val="10230"/>
              </a:lnSpc>
            </a:pPr>
            <a:r>
              <a:rPr lang="en-US" sz="9300">
                <a:solidFill>
                  <a:srgbClr val="000000"/>
                </a:solidFill>
                <a:latin typeface="Public Sans Bold"/>
              </a:rPr>
              <a:t>Don't Forget to Press Record</a:t>
            </a:r>
          </a:p>
        </p:txBody>
      </p:sp>
      <p:sp>
        <p:nvSpPr>
          <p:cNvPr name="TextBox 4" id="4"/>
          <p:cNvSpPr txBox="true"/>
          <p:nvPr/>
        </p:nvSpPr>
        <p:spPr>
          <a:xfrm rot="0">
            <a:off x="1028700" y="8553450"/>
            <a:ext cx="13080216" cy="1390650"/>
          </a:xfrm>
          <a:prstGeom prst="rect">
            <a:avLst/>
          </a:prstGeom>
        </p:spPr>
        <p:txBody>
          <a:bodyPr anchor="t" rtlCol="false" tIns="0" lIns="0" bIns="0" rIns="0">
            <a:spAutoFit/>
          </a:bodyPr>
          <a:lstStyle/>
          <a:p>
            <a:pPr>
              <a:lnSpc>
                <a:spcPts val="3600"/>
              </a:lnSpc>
            </a:pPr>
            <a:r>
              <a:rPr lang="en-US" sz="3000">
                <a:solidFill>
                  <a:srgbClr val="9B9B9B"/>
                </a:solidFill>
                <a:latin typeface="Public Sans"/>
              </a:rPr>
              <a:t>Adventures in Pandemic Podcasting</a:t>
            </a:r>
          </a:p>
          <a:p>
            <a:pPr>
              <a:lnSpc>
                <a:spcPts val="3600"/>
              </a:lnSpc>
            </a:pPr>
          </a:p>
          <a:p>
            <a:pPr>
              <a:lnSpc>
                <a:spcPts val="3600"/>
              </a:lnSpc>
            </a:pPr>
            <a:r>
              <a:rPr lang="en-US" sz="3000">
                <a:solidFill>
                  <a:srgbClr val="9B9B9B"/>
                </a:solidFill>
                <a:latin typeface="Public Sans"/>
              </a:rPr>
              <a:t>Amanda Tarbet, MLIS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462170" y="1628775"/>
            <a:ext cx="13363660" cy="1085850"/>
          </a:xfrm>
          <a:prstGeom prst="rect">
            <a:avLst/>
          </a:prstGeom>
        </p:spPr>
        <p:txBody>
          <a:bodyPr anchor="t" rtlCol="false" tIns="0" lIns="0" bIns="0" rIns="0">
            <a:spAutoFit/>
          </a:bodyPr>
          <a:lstStyle/>
          <a:p>
            <a:pPr algn="ctr" marL="0" indent="0" lvl="0">
              <a:lnSpc>
                <a:spcPts val="8250"/>
              </a:lnSpc>
            </a:pPr>
            <a:r>
              <a:rPr lang="en-US" sz="7500">
                <a:solidFill>
                  <a:srgbClr val="000000"/>
                </a:solidFill>
                <a:latin typeface="Public Sans Bold"/>
              </a:rPr>
              <a:t>Three true things</a:t>
            </a:r>
          </a:p>
        </p:txBody>
      </p:sp>
      <p:sp>
        <p:nvSpPr>
          <p:cNvPr name="TextBox 3" id="3"/>
          <p:cNvSpPr txBox="true"/>
          <p:nvPr/>
        </p:nvSpPr>
        <p:spPr>
          <a:xfrm rot="0">
            <a:off x="12504624" y="7184791"/>
            <a:ext cx="4099152" cy="1066800"/>
          </a:xfrm>
          <a:prstGeom prst="rect">
            <a:avLst/>
          </a:prstGeom>
        </p:spPr>
        <p:txBody>
          <a:bodyPr anchor="t" rtlCol="false" tIns="0" lIns="0" bIns="0" rIns="0">
            <a:spAutoFit/>
          </a:bodyPr>
          <a:lstStyle/>
          <a:p>
            <a:pPr algn="ctr" marL="0" indent="0" lvl="0">
              <a:lnSpc>
                <a:spcPts val="4200"/>
              </a:lnSpc>
              <a:spcBef>
                <a:spcPct val="0"/>
              </a:spcBef>
            </a:pPr>
            <a:r>
              <a:rPr lang="en-US" sz="3000">
                <a:solidFill>
                  <a:srgbClr val="000000"/>
                </a:solidFill>
                <a:latin typeface="Public Sans Bold"/>
              </a:rPr>
              <a:t>COOL STUDENT RESEARCH</a:t>
            </a:r>
          </a:p>
        </p:txBody>
      </p:sp>
      <p:pic>
        <p:nvPicPr>
          <p:cNvPr name="Picture 4" id="4"/>
          <p:cNvPicPr>
            <a:picLocks noChangeAspect="true"/>
          </p:cNvPicPr>
          <p:nvPr/>
        </p:nvPicPr>
        <p:blipFill>
          <a:blip r:embed="rId3"/>
          <a:srcRect l="0" t="1218" r="0" b="1218"/>
          <a:stretch>
            <a:fillRect/>
          </a:stretch>
        </p:blipFill>
        <p:spPr>
          <a:xfrm flipH="false" flipV="false" rot="0">
            <a:off x="12504624" y="3654308"/>
            <a:ext cx="4099152" cy="2667000"/>
          </a:xfrm>
          <a:prstGeom prst="rect">
            <a:avLst/>
          </a:prstGeom>
        </p:spPr>
      </p:pic>
      <p:sp>
        <p:nvSpPr>
          <p:cNvPr name="TextBox 5" id="5"/>
          <p:cNvSpPr txBox="true"/>
          <p:nvPr/>
        </p:nvSpPr>
        <p:spPr>
          <a:xfrm rot="0">
            <a:off x="7094424" y="7184791"/>
            <a:ext cx="4099152" cy="1066800"/>
          </a:xfrm>
          <a:prstGeom prst="rect">
            <a:avLst/>
          </a:prstGeom>
        </p:spPr>
        <p:txBody>
          <a:bodyPr anchor="t" rtlCol="false" tIns="0" lIns="0" bIns="0" rIns="0">
            <a:spAutoFit/>
          </a:bodyPr>
          <a:lstStyle/>
          <a:p>
            <a:pPr algn="ctr" marL="0" indent="0" lvl="0">
              <a:lnSpc>
                <a:spcPts val="4200"/>
              </a:lnSpc>
              <a:spcBef>
                <a:spcPct val="0"/>
              </a:spcBef>
            </a:pPr>
            <a:r>
              <a:rPr lang="en-US" sz="3000">
                <a:solidFill>
                  <a:srgbClr val="000000"/>
                </a:solidFill>
                <a:latin typeface="Public Sans Bold"/>
              </a:rPr>
              <a:t>RAMPANT ZOOM FATIGUE</a:t>
            </a:r>
          </a:p>
        </p:txBody>
      </p:sp>
      <p:pic>
        <p:nvPicPr>
          <p:cNvPr name="Picture 6" id="6"/>
          <p:cNvPicPr>
            <a:picLocks noChangeAspect="true"/>
          </p:cNvPicPr>
          <p:nvPr/>
        </p:nvPicPr>
        <p:blipFill>
          <a:blip r:embed="rId4"/>
          <a:srcRect l="0" t="1203" r="0" b="1203"/>
          <a:stretch>
            <a:fillRect/>
          </a:stretch>
        </p:blipFill>
        <p:spPr>
          <a:xfrm flipH="false" flipV="false" rot="0">
            <a:off x="7094424" y="3654308"/>
            <a:ext cx="4099152" cy="2667000"/>
          </a:xfrm>
          <a:prstGeom prst="rect">
            <a:avLst/>
          </a:prstGeom>
        </p:spPr>
      </p:pic>
      <p:sp>
        <p:nvSpPr>
          <p:cNvPr name="TextBox 7" id="7"/>
          <p:cNvSpPr txBox="true"/>
          <p:nvPr/>
        </p:nvSpPr>
        <p:spPr>
          <a:xfrm rot="0">
            <a:off x="1684224" y="7184791"/>
            <a:ext cx="4099152" cy="2133600"/>
          </a:xfrm>
          <a:prstGeom prst="rect">
            <a:avLst/>
          </a:prstGeom>
        </p:spPr>
        <p:txBody>
          <a:bodyPr anchor="t" rtlCol="false" tIns="0" lIns="0" bIns="0" rIns="0">
            <a:spAutoFit/>
          </a:bodyPr>
          <a:lstStyle/>
          <a:p>
            <a:pPr algn="ctr" marL="0" indent="0" lvl="0">
              <a:lnSpc>
                <a:spcPts val="4200"/>
              </a:lnSpc>
              <a:spcBef>
                <a:spcPct val="0"/>
              </a:spcBef>
            </a:pPr>
            <a:r>
              <a:rPr lang="en-US" sz="3000">
                <a:solidFill>
                  <a:srgbClr val="000000"/>
                </a:solidFill>
                <a:latin typeface="Public Sans Bold"/>
              </a:rPr>
              <a:t>MGH INSTITUTE OF HEALTH PROFESSIONS (MOSTLY) CLOSED</a:t>
            </a:r>
          </a:p>
        </p:txBody>
      </p:sp>
      <p:pic>
        <p:nvPicPr>
          <p:cNvPr name="Picture 8" id="8"/>
          <p:cNvPicPr>
            <a:picLocks noChangeAspect="true"/>
          </p:cNvPicPr>
          <p:nvPr/>
        </p:nvPicPr>
        <p:blipFill>
          <a:blip r:embed="rId5"/>
          <a:srcRect l="0" t="1218" r="0" b="1218"/>
          <a:stretch>
            <a:fillRect/>
          </a:stretch>
        </p:blipFill>
        <p:spPr>
          <a:xfrm flipH="false" flipV="false" rot="0">
            <a:off x="1684224" y="3654308"/>
            <a:ext cx="4099152" cy="2667000"/>
          </a:xfrm>
          <a:prstGeom prst="rect">
            <a:avLst/>
          </a:prstGeom>
        </p:spPr>
      </p:pic>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0" t="2363" r="0" b="2363"/>
          <a:stretch>
            <a:fillRect/>
          </a:stretch>
        </p:blipFill>
        <p:spPr>
          <a:xfrm flipH="false" flipV="false" rot="0">
            <a:off x="1028700" y="1028700"/>
            <a:ext cx="12952865" cy="8229600"/>
          </a:xfrm>
          <a:prstGeom prst="rect">
            <a:avLst/>
          </a:prstGeom>
        </p:spPr>
      </p:pic>
      <p:sp>
        <p:nvSpPr>
          <p:cNvPr name="TextBox 3" id="3"/>
          <p:cNvSpPr txBox="true"/>
          <p:nvPr/>
        </p:nvSpPr>
        <p:spPr>
          <a:xfrm rot="-507577">
            <a:off x="6251745" y="4985893"/>
            <a:ext cx="2499057" cy="2472243"/>
          </a:xfrm>
          <a:prstGeom prst="rect">
            <a:avLst/>
          </a:prstGeom>
        </p:spPr>
        <p:txBody>
          <a:bodyPr anchor="t" rtlCol="false" tIns="0" lIns="0" bIns="0" rIns="0">
            <a:spAutoFit/>
          </a:bodyPr>
          <a:lstStyle/>
          <a:p>
            <a:pPr algn="ctr">
              <a:lnSpc>
                <a:spcPts val="6571"/>
              </a:lnSpc>
            </a:pPr>
            <a:r>
              <a:rPr lang="en-US" sz="4323">
                <a:solidFill>
                  <a:srgbClr val="000000"/>
                </a:solidFill>
                <a:latin typeface="Coming Soon"/>
              </a:rPr>
              <a:t>student</a:t>
            </a:r>
          </a:p>
          <a:p>
            <a:pPr algn="ctr">
              <a:lnSpc>
                <a:spcPts val="6571"/>
              </a:lnSpc>
            </a:pPr>
            <a:r>
              <a:rPr lang="en-US" sz="4323">
                <a:solidFill>
                  <a:srgbClr val="000000"/>
                </a:solidFill>
                <a:latin typeface="Coming Soon"/>
              </a:rPr>
              <a:t>research</a:t>
            </a:r>
          </a:p>
          <a:p>
            <a:pPr algn="ctr">
              <a:lnSpc>
                <a:spcPts val="6571"/>
              </a:lnSpc>
            </a:pPr>
            <a:r>
              <a:rPr lang="en-US" sz="4323">
                <a:solidFill>
                  <a:srgbClr val="000000"/>
                </a:solidFill>
                <a:latin typeface="Coming Soon"/>
              </a:rPr>
              <a:t>podcast? </a:t>
            </a:r>
          </a:p>
        </p:txBody>
      </p:sp>
      <p:sp>
        <p:nvSpPr>
          <p:cNvPr name="TextBox 4" id="4"/>
          <p:cNvSpPr txBox="true"/>
          <p:nvPr/>
        </p:nvSpPr>
        <p:spPr>
          <a:xfrm rot="0">
            <a:off x="14562476" y="8423910"/>
            <a:ext cx="2696824" cy="834390"/>
          </a:xfrm>
          <a:prstGeom prst="rect">
            <a:avLst/>
          </a:prstGeom>
        </p:spPr>
        <p:txBody>
          <a:bodyPr anchor="t" rtlCol="false" tIns="0" lIns="0" bIns="0" rIns="0">
            <a:spAutoFit/>
          </a:bodyPr>
          <a:lstStyle/>
          <a:p>
            <a:pPr algn="r" marL="0" indent="0" lvl="0">
              <a:lnSpc>
                <a:spcPts val="3359"/>
              </a:lnSpc>
              <a:spcBef>
                <a:spcPct val="0"/>
              </a:spcBef>
            </a:pPr>
            <a:r>
              <a:rPr lang="en-US" sz="2400">
                <a:solidFill>
                  <a:srgbClr val="000000"/>
                </a:solidFill>
                <a:latin typeface="Public Sans"/>
              </a:rPr>
              <a:t>Not the actual sticky note.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085850"/>
            <a:ext cx="4680177" cy="4074160"/>
          </a:xfrm>
          <a:prstGeom prst="rect">
            <a:avLst/>
          </a:prstGeom>
        </p:spPr>
        <p:txBody>
          <a:bodyPr anchor="t" rtlCol="false" tIns="0" lIns="0" bIns="0" rIns="0">
            <a:spAutoFit/>
          </a:bodyPr>
          <a:lstStyle/>
          <a:p>
            <a:pPr marL="0" indent="0" lvl="0">
              <a:lnSpc>
                <a:spcPts val="8030"/>
              </a:lnSpc>
            </a:pPr>
            <a:r>
              <a:rPr lang="en-US" sz="7300">
                <a:solidFill>
                  <a:srgbClr val="000000"/>
                </a:solidFill>
                <a:latin typeface="Public Sans Bold"/>
              </a:rPr>
              <a:t>Teamwork makes the dream work</a:t>
            </a:r>
          </a:p>
        </p:txBody>
      </p:sp>
      <p:sp>
        <p:nvSpPr>
          <p:cNvPr name="TextBox 3" id="3"/>
          <p:cNvSpPr txBox="true"/>
          <p:nvPr/>
        </p:nvSpPr>
        <p:spPr>
          <a:xfrm rot="0">
            <a:off x="13331598" y="7704621"/>
            <a:ext cx="3927702" cy="533400"/>
          </a:xfrm>
          <a:prstGeom prst="rect">
            <a:avLst/>
          </a:prstGeom>
        </p:spPr>
        <p:txBody>
          <a:bodyPr anchor="t" rtlCol="false" tIns="0" lIns="0" bIns="0" rIns="0">
            <a:spAutoFit/>
          </a:bodyPr>
          <a:lstStyle/>
          <a:p>
            <a:pPr marL="0" indent="0" lvl="0">
              <a:lnSpc>
                <a:spcPts val="4200"/>
              </a:lnSpc>
              <a:spcBef>
                <a:spcPct val="0"/>
              </a:spcBef>
            </a:pPr>
            <a:r>
              <a:rPr lang="en-US" sz="3000">
                <a:solidFill>
                  <a:srgbClr val="000000"/>
                </a:solidFill>
                <a:latin typeface="Public Sans Bold"/>
              </a:rPr>
              <a:t>SELENA CRAIG </a:t>
            </a:r>
          </a:p>
        </p:txBody>
      </p:sp>
      <p:sp>
        <p:nvSpPr>
          <p:cNvPr name="TextBox 4" id="4"/>
          <p:cNvSpPr txBox="true"/>
          <p:nvPr/>
        </p:nvSpPr>
        <p:spPr>
          <a:xfrm rot="0">
            <a:off x="13331598" y="8423910"/>
            <a:ext cx="3927702" cy="1253490"/>
          </a:xfrm>
          <a:prstGeom prst="rect">
            <a:avLst/>
          </a:prstGeom>
        </p:spPr>
        <p:txBody>
          <a:bodyPr anchor="t" rtlCol="false" tIns="0" lIns="0" bIns="0" rIns="0">
            <a:spAutoFit/>
          </a:bodyPr>
          <a:lstStyle/>
          <a:p>
            <a:pPr>
              <a:lnSpc>
                <a:spcPts val="3359"/>
              </a:lnSpc>
            </a:pPr>
            <a:r>
              <a:rPr lang="en-US" sz="2400">
                <a:solidFill>
                  <a:srgbClr val="9B9B9B"/>
                </a:solidFill>
                <a:latin typeface="Public Sans"/>
              </a:rPr>
              <a:t>Producer Extraordinaire</a:t>
            </a:r>
          </a:p>
          <a:p>
            <a:pPr marL="0" indent="0" lvl="0">
              <a:lnSpc>
                <a:spcPts val="3359"/>
              </a:lnSpc>
              <a:spcBef>
                <a:spcPct val="0"/>
              </a:spcBef>
            </a:pPr>
            <a:r>
              <a:rPr lang="en-US" sz="2400">
                <a:solidFill>
                  <a:srgbClr val="9B9B9B"/>
                </a:solidFill>
                <a:latin typeface="Public Sans"/>
              </a:rPr>
              <a:t>Assoc. Director of Digital Media @ IHP </a:t>
            </a:r>
          </a:p>
        </p:txBody>
      </p:sp>
      <p:pic>
        <p:nvPicPr>
          <p:cNvPr name="Picture 5" id="5"/>
          <p:cNvPicPr>
            <a:picLocks noChangeAspect="true"/>
          </p:cNvPicPr>
          <p:nvPr/>
        </p:nvPicPr>
        <p:blipFill>
          <a:blip r:embed="rId3"/>
          <a:srcRect l="1716" t="0" r="1716" b="0"/>
          <a:stretch>
            <a:fillRect/>
          </a:stretch>
        </p:blipFill>
        <p:spPr>
          <a:xfrm flipH="false" flipV="false" rot="0">
            <a:off x="13331598" y="1028700"/>
            <a:ext cx="3927702" cy="5619750"/>
          </a:xfrm>
          <a:prstGeom prst="rect">
            <a:avLst/>
          </a:prstGeom>
        </p:spPr>
      </p:pic>
      <p:sp>
        <p:nvSpPr>
          <p:cNvPr name="TextBox 6" id="6"/>
          <p:cNvSpPr txBox="true"/>
          <p:nvPr/>
        </p:nvSpPr>
        <p:spPr>
          <a:xfrm rot="0">
            <a:off x="7921398" y="7704621"/>
            <a:ext cx="3927702" cy="533400"/>
          </a:xfrm>
          <a:prstGeom prst="rect">
            <a:avLst/>
          </a:prstGeom>
        </p:spPr>
        <p:txBody>
          <a:bodyPr anchor="t" rtlCol="false" tIns="0" lIns="0" bIns="0" rIns="0">
            <a:spAutoFit/>
          </a:bodyPr>
          <a:lstStyle/>
          <a:p>
            <a:pPr marL="0" indent="0" lvl="0">
              <a:lnSpc>
                <a:spcPts val="4200"/>
              </a:lnSpc>
              <a:spcBef>
                <a:spcPct val="0"/>
              </a:spcBef>
            </a:pPr>
            <a:r>
              <a:rPr lang="en-US" sz="3000">
                <a:solidFill>
                  <a:srgbClr val="000000"/>
                </a:solidFill>
                <a:latin typeface="Public Sans Bold"/>
              </a:rPr>
              <a:t>RACHEL NORTON</a:t>
            </a:r>
          </a:p>
        </p:txBody>
      </p:sp>
      <p:sp>
        <p:nvSpPr>
          <p:cNvPr name="TextBox 7" id="7"/>
          <p:cNvSpPr txBox="true"/>
          <p:nvPr/>
        </p:nvSpPr>
        <p:spPr>
          <a:xfrm rot="0">
            <a:off x="7921398" y="8423910"/>
            <a:ext cx="3927702" cy="1253490"/>
          </a:xfrm>
          <a:prstGeom prst="rect">
            <a:avLst/>
          </a:prstGeom>
        </p:spPr>
        <p:txBody>
          <a:bodyPr anchor="t" rtlCol="false" tIns="0" lIns="0" bIns="0" rIns="0">
            <a:spAutoFit/>
          </a:bodyPr>
          <a:lstStyle/>
          <a:p>
            <a:pPr>
              <a:lnSpc>
                <a:spcPts val="3359"/>
              </a:lnSpc>
            </a:pPr>
            <a:r>
              <a:rPr lang="en-US" sz="2400">
                <a:solidFill>
                  <a:srgbClr val="9B9B9B"/>
                </a:solidFill>
                <a:latin typeface="Public Sans"/>
              </a:rPr>
              <a:t>Co-Host in Crime</a:t>
            </a:r>
          </a:p>
          <a:p>
            <a:pPr>
              <a:lnSpc>
                <a:spcPts val="3359"/>
              </a:lnSpc>
            </a:pPr>
            <a:r>
              <a:rPr lang="en-US" sz="2400">
                <a:solidFill>
                  <a:srgbClr val="9B9B9B"/>
                </a:solidFill>
                <a:latin typeface="Public Sans"/>
              </a:rPr>
              <a:t>MS SLP</a:t>
            </a:r>
          </a:p>
          <a:p>
            <a:pPr marL="0" indent="0" lvl="0">
              <a:lnSpc>
                <a:spcPts val="3359"/>
              </a:lnSpc>
              <a:spcBef>
                <a:spcPct val="0"/>
              </a:spcBef>
            </a:pPr>
            <a:r>
              <a:rPr lang="en-US" sz="2400">
                <a:solidFill>
                  <a:srgbClr val="9B9B9B"/>
                </a:solidFill>
                <a:latin typeface="Public Sans"/>
              </a:rPr>
              <a:t>IHP Alum </a:t>
            </a:r>
          </a:p>
        </p:txBody>
      </p:sp>
      <p:pic>
        <p:nvPicPr>
          <p:cNvPr name="Picture 8" id="8"/>
          <p:cNvPicPr>
            <a:picLocks noChangeAspect="true"/>
          </p:cNvPicPr>
          <p:nvPr/>
        </p:nvPicPr>
        <p:blipFill>
          <a:blip r:embed="rId4"/>
          <a:srcRect l="26324" t="0" r="26324" b="0"/>
          <a:stretch>
            <a:fillRect/>
          </a:stretch>
        </p:blipFill>
        <p:spPr>
          <a:xfrm flipH="false" flipV="false" rot="0">
            <a:off x="7921398" y="1028700"/>
            <a:ext cx="3927702" cy="5619750"/>
          </a:xfrm>
          <a:prstGeom prst="rect">
            <a:avLst/>
          </a:prstGeom>
        </p:spPr>
      </p:pic>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0" t="0" r="0" b="0"/>
          <a:stretch>
            <a:fillRect/>
          </a:stretch>
        </p:blipFill>
        <p:spPr>
          <a:xfrm flipH="false" flipV="false" rot="0">
            <a:off x="2280030" y="3354144"/>
            <a:ext cx="3578713" cy="3578713"/>
          </a:xfrm>
          <a:prstGeom prst="rect">
            <a:avLst/>
          </a:prstGeom>
        </p:spPr>
      </p:pic>
      <p:pic>
        <p:nvPicPr>
          <p:cNvPr name="Picture 3" id="3"/>
          <p:cNvPicPr>
            <a:picLocks noChangeAspect="true"/>
          </p:cNvPicPr>
          <p:nvPr/>
        </p:nvPicPr>
        <p:blipFill>
          <a:blip r:embed="rId4"/>
          <a:srcRect l="0" t="0" r="0" b="0"/>
          <a:stretch>
            <a:fillRect/>
          </a:stretch>
        </p:blipFill>
        <p:spPr>
          <a:xfrm flipH="false" flipV="false" rot="0">
            <a:off x="7354644" y="3354144"/>
            <a:ext cx="3578713" cy="3578713"/>
          </a:xfrm>
          <a:prstGeom prst="rect">
            <a:avLst/>
          </a:prstGeom>
        </p:spPr>
      </p:pic>
      <p:pic>
        <p:nvPicPr>
          <p:cNvPr name="Picture 4" id="4"/>
          <p:cNvPicPr>
            <a:picLocks noChangeAspect="true"/>
          </p:cNvPicPr>
          <p:nvPr/>
        </p:nvPicPr>
        <p:blipFill>
          <a:blip r:embed="rId5"/>
          <a:srcRect l="0" t="0" r="0" b="0"/>
          <a:stretch>
            <a:fillRect/>
          </a:stretch>
        </p:blipFill>
        <p:spPr>
          <a:xfrm flipH="false" flipV="false" rot="0">
            <a:off x="12429257" y="3354144"/>
            <a:ext cx="3578713" cy="3578713"/>
          </a:xfrm>
          <a:prstGeom prst="rect">
            <a:avLst/>
          </a:prstGeom>
        </p:spPr>
      </p:pic>
      <p:sp>
        <p:nvSpPr>
          <p:cNvPr name="TextBox 5" id="5"/>
          <p:cNvSpPr txBox="true"/>
          <p:nvPr/>
        </p:nvSpPr>
        <p:spPr>
          <a:xfrm rot="0">
            <a:off x="1028700" y="1085850"/>
            <a:ext cx="11584441" cy="1085850"/>
          </a:xfrm>
          <a:prstGeom prst="rect">
            <a:avLst/>
          </a:prstGeom>
        </p:spPr>
        <p:txBody>
          <a:bodyPr anchor="t" rtlCol="false" tIns="0" lIns="0" bIns="0" rIns="0">
            <a:spAutoFit/>
          </a:bodyPr>
          <a:lstStyle/>
          <a:p>
            <a:pPr marL="0" indent="0" lvl="0">
              <a:lnSpc>
                <a:spcPts val="8250"/>
              </a:lnSpc>
            </a:pPr>
            <a:r>
              <a:rPr lang="en-US" sz="7500">
                <a:solidFill>
                  <a:srgbClr val="000000"/>
                </a:solidFill>
                <a:latin typeface="Public Sans Bold"/>
              </a:rPr>
              <a:t>A podcast is born</a:t>
            </a:r>
          </a:p>
        </p:txBody>
      </p:sp>
      <p:sp>
        <p:nvSpPr>
          <p:cNvPr name="TextBox 6" id="6"/>
          <p:cNvSpPr txBox="true"/>
          <p:nvPr/>
        </p:nvSpPr>
        <p:spPr>
          <a:xfrm rot="0">
            <a:off x="5858743" y="4629150"/>
            <a:ext cx="1495901" cy="1085850"/>
          </a:xfrm>
          <a:prstGeom prst="rect">
            <a:avLst/>
          </a:prstGeom>
        </p:spPr>
        <p:txBody>
          <a:bodyPr anchor="t" rtlCol="false" tIns="0" lIns="0" bIns="0" rIns="0">
            <a:spAutoFit/>
          </a:bodyPr>
          <a:lstStyle/>
          <a:p>
            <a:pPr algn="ctr" marL="0" indent="0" lvl="0">
              <a:lnSpc>
                <a:spcPts val="8250"/>
              </a:lnSpc>
            </a:pPr>
            <a:r>
              <a:rPr lang="en-US" sz="7500">
                <a:solidFill>
                  <a:srgbClr val="000000"/>
                </a:solidFill>
                <a:latin typeface="Public Sans Bold"/>
              </a:rPr>
              <a:t>+</a:t>
            </a:r>
          </a:p>
        </p:txBody>
      </p:sp>
      <p:sp>
        <p:nvSpPr>
          <p:cNvPr name="TextBox 7" id="7"/>
          <p:cNvSpPr txBox="true"/>
          <p:nvPr/>
        </p:nvSpPr>
        <p:spPr>
          <a:xfrm rot="0">
            <a:off x="10933356" y="4629150"/>
            <a:ext cx="1495901" cy="1085850"/>
          </a:xfrm>
          <a:prstGeom prst="rect">
            <a:avLst/>
          </a:prstGeom>
        </p:spPr>
        <p:txBody>
          <a:bodyPr anchor="t" rtlCol="false" tIns="0" lIns="0" bIns="0" rIns="0">
            <a:spAutoFit/>
          </a:bodyPr>
          <a:lstStyle/>
          <a:p>
            <a:pPr algn="ctr" marL="0" indent="0" lvl="0">
              <a:lnSpc>
                <a:spcPts val="8250"/>
              </a:lnSpc>
            </a:pPr>
            <a:r>
              <a:rPr lang="en-US" sz="7500">
                <a:solidFill>
                  <a:srgbClr val="000000"/>
                </a:solidFill>
                <a:latin typeface="Public Sans Bold"/>
              </a:rPr>
              <a:t>=</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719943" y="1608396"/>
            <a:ext cx="14022501" cy="1085850"/>
          </a:xfrm>
          <a:prstGeom prst="rect">
            <a:avLst/>
          </a:prstGeom>
        </p:spPr>
        <p:txBody>
          <a:bodyPr anchor="t" rtlCol="false" tIns="0" lIns="0" bIns="0" rIns="0">
            <a:spAutoFit/>
          </a:bodyPr>
          <a:lstStyle/>
          <a:p>
            <a:pPr marL="0" indent="0" lvl="0">
              <a:lnSpc>
                <a:spcPts val="8250"/>
              </a:lnSpc>
            </a:pPr>
            <a:r>
              <a:rPr lang="en-US" sz="7500">
                <a:solidFill>
                  <a:srgbClr val="000000"/>
                </a:solidFill>
                <a:latin typeface="Public Sans Bold"/>
              </a:rPr>
              <a:t>Programs represented so far</a:t>
            </a:r>
          </a:p>
        </p:txBody>
      </p:sp>
      <p:sp>
        <p:nvSpPr>
          <p:cNvPr name="TextBox 3" id="3"/>
          <p:cNvSpPr txBox="true"/>
          <p:nvPr/>
        </p:nvSpPr>
        <p:spPr>
          <a:xfrm rot="0">
            <a:off x="3477305" y="4470107"/>
            <a:ext cx="4861152" cy="16002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PHYSICAL THERAPY POST-DOCTORAL FELLOWSHIP</a:t>
            </a:r>
          </a:p>
        </p:txBody>
      </p:sp>
      <p:sp>
        <p:nvSpPr>
          <p:cNvPr name="TextBox 4" id="4"/>
          <p:cNvSpPr txBox="true"/>
          <p:nvPr/>
        </p:nvSpPr>
        <p:spPr>
          <a:xfrm rot="0">
            <a:off x="1719943" y="4593932"/>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01</a:t>
            </a:r>
          </a:p>
        </p:txBody>
      </p:sp>
      <p:sp>
        <p:nvSpPr>
          <p:cNvPr name="TextBox 5" id="5"/>
          <p:cNvSpPr txBox="true"/>
          <p:nvPr/>
        </p:nvSpPr>
        <p:spPr>
          <a:xfrm rot="0">
            <a:off x="3477305" y="7277325"/>
            <a:ext cx="4861152" cy="10668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MS IN GENETIC COUNSELING </a:t>
            </a:r>
          </a:p>
        </p:txBody>
      </p:sp>
      <p:sp>
        <p:nvSpPr>
          <p:cNvPr name="TextBox 6" id="6"/>
          <p:cNvSpPr txBox="true"/>
          <p:nvPr/>
        </p:nvSpPr>
        <p:spPr>
          <a:xfrm rot="0">
            <a:off x="1719943" y="7401150"/>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02</a:t>
            </a:r>
          </a:p>
        </p:txBody>
      </p:sp>
      <p:sp>
        <p:nvSpPr>
          <p:cNvPr name="TextBox 7" id="7"/>
          <p:cNvSpPr txBox="true"/>
          <p:nvPr/>
        </p:nvSpPr>
        <p:spPr>
          <a:xfrm rot="0">
            <a:off x="11706905" y="4470107"/>
            <a:ext cx="48611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MS IN NURSING </a:t>
            </a:r>
          </a:p>
        </p:txBody>
      </p:sp>
      <p:sp>
        <p:nvSpPr>
          <p:cNvPr name="TextBox 8" id="8"/>
          <p:cNvSpPr txBox="true"/>
          <p:nvPr/>
        </p:nvSpPr>
        <p:spPr>
          <a:xfrm rot="0">
            <a:off x="9949543" y="4593932"/>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03</a:t>
            </a:r>
          </a:p>
        </p:txBody>
      </p:sp>
      <p:sp>
        <p:nvSpPr>
          <p:cNvPr name="TextBox 9" id="9"/>
          <p:cNvSpPr txBox="true"/>
          <p:nvPr/>
        </p:nvSpPr>
        <p:spPr>
          <a:xfrm rot="0">
            <a:off x="11706905" y="7277325"/>
            <a:ext cx="4861152" cy="10668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DOCTOR OF NURSING PRATICE </a:t>
            </a:r>
          </a:p>
        </p:txBody>
      </p:sp>
      <p:sp>
        <p:nvSpPr>
          <p:cNvPr name="TextBox 10" id="10"/>
          <p:cNvSpPr txBox="true"/>
          <p:nvPr/>
        </p:nvSpPr>
        <p:spPr>
          <a:xfrm rot="0">
            <a:off x="9949543" y="7401150"/>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04</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060502" y="3010525"/>
            <a:ext cx="3742913" cy="4265951"/>
            <a:chOff x="0" y="0"/>
            <a:chExt cx="4990551" cy="5687934"/>
          </a:xfrm>
        </p:grpSpPr>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0" y="0"/>
              <a:ext cx="4990551" cy="1172780"/>
            </a:xfrm>
            <a:prstGeom prst="rect">
              <a:avLst/>
            </a:prstGeom>
          </p:spPr>
        </p:pic>
        <p:pic>
          <p:nvPicPr>
            <p:cNvPr name="Picture 4" id="4"/>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0" y="1429590"/>
              <a:ext cx="2305498" cy="2305498"/>
            </a:xfrm>
            <a:prstGeom prst="rect">
              <a:avLst/>
            </a:prstGeom>
          </p:spPr>
        </p:pic>
        <p:pic>
          <p:nvPicPr>
            <p:cNvPr name="Picture 5" id="5"/>
            <p:cNvPicPr>
              <a:picLocks noChangeAspect="true"/>
            </p:cNvPicPr>
            <p:nvPr/>
          </p:nvPicPr>
          <p:blipFill>
            <a:blip r:embed="rId7"/>
            <a:srcRect l="5845" t="0" r="4136" b="6813"/>
            <a:stretch>
              <a:fillRect/>
            </a:stretch>
          </p:blipFill>
          <p:spPr>
            <a:xfrm flipH="false" flipV="false" rot="0">
              <a:off x="0" y="3905595"/>
              <a:ext cx="4990551" cy="1782340"/>
            </a:xfrm>
            <a:prstGeom prst="rect">
              <a:avLst/>
            </a:prstGeom>
          </p:spPr>
        </p:pic>
        <p:pic>
          <p:nvPicPr>
            <p:cNvPr name="Picture 6" id="6"/>
            <p:cNvPicPr>
              <a:picLocks noChangeAspect="true"/>
            </p:cNvPicPr>
            <p:nvPr/>
          </p:nvPicPr>
          <p:blipFill>
            <a:blip r:embed="rId8"/>
            <a:srcRect l="0" t="0" r="0" b="0"/>
            <a:stretch>
              <a:fillRect/>
            </a:stretch>
          </p:blipFill>
          <p:spPr>
            <a:xfrm flipH="false" flipV="false" rot="0">
              <a:off x="2624927" y="1429590"/>
              <a:ext cx="2365624" cy="2305498"/>
            </a:xfrm>
            <a:prstGeom prst="rect">
              <a:avLst/>
            </a:prstGeom>
          </p:spPr>
        </p:pic>
      </p:grpSp>
      <p:grpSp>
        <p:nvGrpSpPr>
          <p:cNvPr name="Group 7" id="7"/>
          <p:cNvGrpSpPr/>
          <p:nvPr/>
        </p:nvGrpSpPr>
        <p:grpSpPr>
          <a:xfrm rot="0">
            <a:off x="10158360" y="3010525"/>
            <a:ext cx="4069138" cy="4265951"/>
            <a:chOff x="0" y="0"/>
            <a:chExt cx="5425517" cy="5687934"/>
          </a:xfrm>
        </p:grpSpPr>
        <p:pic>
          <p:nvPicPr>
            <p:cNvPr name="Picture 8" id="8"/>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0" t="0" r="0" b="0"/>
            <a:stretch>
              <a:fillRect/>
            </a:stretch>
          </p:blipFill>
          <p:spPr>
            <a:xfrm flipH="false" flipV="false" rot="0">
              <a:off x="0" y="0"/>
              <a:ext cx="5425517" cy="1193614"/>
            </a:xfrm>
            <a:prstGeom prst="rect">
              <a:avLst/>
            </a:prstGeom>
          </p:spPr>
        </p:pic>
        <p:pic>
          <p:nvPicPr>
            <p:cNvPr name="Picture 9" id="9"/>
            <p:cNvPicPr>
              <a:picLocks noChangeAspect="true"/>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l="0" t="0" r="0" b="0"/>
            <a:stretch>
              <a:fillRect/>
            </a:stretch>
          </p:blipFill>
          <p:spPr>
            <a:xfrm flipH="false" flipV="false" rot="0">
              <a:off x="0" y="1451729"/>
              <a:ext cx="5425517" cy="1282395"/>
            </a:xfrm>
            <a:prstGeom prst="rect">
              <a:avLst/>
            </a:prstGeom>
          </p:spPr>
        </p:pic>
      </p:grpSp>
      <p:sp>
        <p:nvSpPr>
          <p:cNvPr name="TextBox 10" id="10"/>
          <p:cNvSpPr txBox="true"/>
          <p:nvPr/>
        </p:nvSpPr>
        <p:spPr>
          <a:xfrm rot="0">
            <a:off x="1028700" y="1085850"/>
            <a:ext cx="11584441" cy="1085850"/>
          </a:xfrm>
          <a:prstGeom prst="rect">
            <a:avLst/>
          </a:prstGeom>
        </p:spPr>
        <p:txBody>
          <a:bodyPr anchor="t" rtlCol="false" tIns="0" lIns="0" bIns="0" rIns="0">
            <a:spAutoFit/>
          </a:bodyPr>
          <a:lstStyle/>
          <a:p>
            <a:pPr marL="0" indent="0" lvl="0">
              <a:lnSpc>
                <a:spcPts val="8250"/>
              </a:lnSpc>
            </a:pPr>
            <a:r>
              <a:rPr lang="en-US" sz="7500">
                <a:solidFill>
                  <a:srgbClr val="000000"/>
                </a:solidFill>
                <a:latin typeface="Public Sans Bold"/>
              </a:rPr>
              <a:t>Resources</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818550" y="1779846"/>
            <a:ext cx="12650901" cy="1085850"/>
          </a:xfrm>
          <a:prstGeom prst="rect">
            <a:avLst/>
          </a:prstGeom>
        </p:spPr>
        <p:txBody>
          <a:bodyPr anchor="t" rtlCol="false" tIns="0" lIns="0" bIns="0" rIns="0">
            <a:spAutoFit/>
          </a:bodyPr>
          <a:lstStyle/>
          <a:p>
            <a:pPr algn="ctr" marL="0" indent="0" lvl="0">
              <a:lnSpc>
                <a:spcPts val="8250"/>
              </a:lnSpc>
            </a:pPr>
            <a:r>
              <a:rPr lang="en-US" sz="7500">
                <a:solidFill>
                  <a:srgbClr val="000000"/>
                </a:solidFill>
                <a:latin typeface="Public Sans Bold"/>
              </a:rPr>
              <a:t>Workflow</a:t>
            </a:r>
          </a:p>
        </p:txBody>
      </p:sp>
      <p:sp>
        <p:nvSpPr>
          <p:cNvPr name="TextBox 3" id="3"/>
          <p:cNvSpPr txBox="true"/>
          <p:nvPr/>
        </p:nvSpPr>
        <p:spPr>
          <a:xfrm rot="0">
            <a:off x="1327504" y="5699994"/>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RECRUIT</a:t>
            </a:r>
          </a:p>
        </p:txBody>
      </p:sp>
      <p:sp>
        <p:nvSpPr>
          <p:cNvPr name="TextBox 4" id="4"/>
          <p:cNvSpPr txBox="true"/>
          <p:nvPr/>
        </p:nvSpPr>
        <p:spPr>
          <a:xfrm rot="0">
            <a:off x="5616618" y="5699994"/>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PREPARE</a:t>
            </a:r>
          </a:p>
        </p:txBody>
      </p:sp>
      <p:sp>
        <p:nvSpPr>
          <p:cNvPr name="TextBox 5" id="5"/>
          <p:cNvSpPr txBox="true"/>
          <p:nvPr/>
        </p:nvSpPr>
        <p:spPr>
          <a:xfrm rot="0">
            <a:off x="9905731" y="5699994"/>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RECORD </a:t>
            </a:r>
          </a:p>
        </p:txBody>
      </p:sp>
      <p:sp>
        <p:nvSpPr>
          <p:cNvPr name="TextBox 6" id="6"/>
          <p:cNvSpPr txBox="true"/>
          <p:nvPr/>
        </p:nvSpPr>
        <p:spPr>
          <a:xfrm rot="0">
            <a:off x="14194844" y="5699994"/>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EDIT</a:t>
            </a:r>
          </a:p>
        </p:txBody>
      </p:sp>
      <p:sp>
        <p:nvSpPr>
          <p:cNvPr name="TextBox 7" id="7"/>
          <p:cNvSpPr txBox="true"/>
          <p:nvPr/>
        </p:nvSpPr>
        <p:spPr>
          <a:xfrm rot="0">
            <a:off x="1327504" y="4486275"/>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01</a:t>
            </a:r>
          </a:p>
        </p:txBody>
      </p:sp>
      <p:sp>
        <p:nvSpPr>
          <p:cNvPr name="TextBox 8" id="8"/>
          <p:cNvSpPr txBox="true"/>
          <p:nvPr/>
        </p:nvSpPr>
        <p:spPr>
          <a:xfrm rot="0">
            <a:off x="5616618" y="4486275"/>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02</a:t>
            </a:r>
          </a:p>
        </p:txBody>
      </p:sp>
      <p:sp>
        <p:nvSpPr>
          <p:cNvPr name="TextBox 9" id="9"/>
          <p:cNvSpPr txBox="true"/>
          <p:nvPr/>
        </p:nvSpPr>
        <p:spPr>
          <a:xfrm rot="0">
            <a:off x="9905731" y="4486275"/>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03</a:t>
            </a:r>
          </a:p>
        </p:txBody>
      </p:sp>
      <p:sp>
        <p:nvSpPr>
          <p:cNvPr name="TextBox 10" id="10"/>
          <p:cNvSpPr txBox="true"/>
          <p:nvPr/>
        </p:nvSpPr>
        <p:spPr>
          <a:xfrm rot="0">
            <a:off x="14194844" y="4486275"/>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04</a:t>
            </a:r>
          </a:p>
        </p:txBody>
      </p:sp>
      <p:sp>
        <p:nvSpPr>
          <p:cNvPr name="TextBox 11" id="11"/>
          <p:cNvSpPr txBox="true"/>
          <p:nvPr/>
        </p:nvSpPr>
        <p:spPr>
          <a:xfrm rot="0">
            <a:off x="1327504" y="8195503"/>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APPROVE</a:t>
            </a:r>
          </a:p>
        </p:txBody>
      </p:sp>
      <p:sp>
        <p:nvSpPr>
          <p:cNvPr name="TextBox 12" id="12"/>
          <p:cNvSpPr txBox="true"/>
          <p:nvPr/>
        </p:nvSpPr>
        <p:spPr>
          <a:xfrm rot="0">
            <a:off x="5616618" y="8195503"/>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PUBLISH</a:t>
            </a:r>
          </a:p>
        </p:txBody>
      </p:sp>
      <p:sp>
        <p:nvSpPr>
          <p:cNvPr name="TextBox 13" id="13"/>
          <p:cNvSpPr txBox="true"/>
          <p:nvPr/>
        </p:nvSpPr>
        <p:spPr>
          <a:xfrm rot="0">
            <a:off x="9905731" y="8195503"/>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PROMOTE</a:t>
            </a:r>
          </a:p>
        </p:txBody>
      </p:sp>
      <p:sp>
        <p:nvSpPr>
          <p:cNvPr name="TextBox 14" id="14"/>
          <p:cNvSpPr txBox="true"/>
          <p:nvPr/>
        </p:nvSpPr>
        <p:spPr>
          <a:xfrm rot="0">
            <a:off x="14194844" y="8195503"/>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REPEAT</a:t>
            </a:r>
          </a:p>
        </p:txBody>
      </p:sp>
      <p:sp>
        <p:nvSpPr>
          <p:cNvPr name="TextBox 15" id="15"/>
          <p:cNvSpPr txBox="true"/>
          <p:nvPr/>
        </p:nvSpPr>
        <p:spPr>
          <a:xfrm rot="0">
            <a:off x="1327504" y="6981783"/>
            <a:ext cx="1204912" cy="1012825"/>
          </a:xfrm>
          <a:prstGeom prst="rect">
            <a:avLst/>
          </a:prstGeom>
        </p:spPr>
        <p:txBody>
          <a:bodyPr anchor="t" rtlCol="false" tIns="0" lIns="0" bIns="0" rIns="0">
            <a:spAutoFit/>
          </a:bodyPr>
          <a:lstStyle/>
          <a:p>
            <a:pPr marL="0" indent="0" lvl="0">
              <a:lnSpc>
                <a:spcPts val="7700"/>
              </a:lnSpc>
            </a:pPr>
            <a:r>
              <a:rPr lang="en-US" sz="6999">
                <a:solidFill>
                  <a:srgbClr val="9B9B9B">
                    <a:alpha val="49804"/>
                  </a:srgbClr>
                </a:solidFill>
                <a:latin typeface="Public Sans Bold"/>
              </a:rPr>
              <a:t>05</a:t>
            </a:r>
          </a:p>
        </p:txBody>
      </p:sp>
      <p:sp>
        <p:nvSpPr>
          <p:cNvPr name="TextBox 16" id="16"/>
          <p:cNvSpPr txBox="true"/>
          <p:nvPr/>
        </p:nvSpPr>
        <p:spPr>
          <a:xfrm rot="0">
            <a:off x="5616618" y="6981783"/>
            <a:ext cx="1204912" cy="1012825"/>
          </a:xfrm>
          <a:prstGeom prst="rect">
            <a:avLst/>
          </a:prstGeom>
        </p:spPr>
        <p:txBody>
          <a:bodyPr anchor="t" rtlCol="false" tIns="0" lIns="0" bIns="0" rIns="0">
            <a:spAutoFit/>
          </a:bodyPr>
          <a:lstStyle/>
          <a:p>
            <a:pPr marL="0" indent="0" lvl="0">
              <a:lnSpc>
                <a:spcPts val="7700"/>
              </a:lnSpc>
            </a:pPr>
            <a:r>
              <a:rPr lang="en-US" sz="6999">
                <a:solidFill>
                  <a:srgbClr val="9B9B9B">
                    <a:alpha val="49804"/>
                  </a:srgbClr>
                </a:solidFill>
                <a:latin typeface="Public Sans Bold"/>
              </a:rPr>
              <a:t>06</a:t>
            </a:r>
          </a:p>
        </p:txBody>
      </p:sp>
      <p:sp>
        <p:nvSpPr>
          <p:cNvPr name="TextBox 17" id="17"/>
          <p:cNvSpPr txBox="true"/>
          <p:nvPr/>
        </p:nvSpPr>
        <p:spPr>
          <a:xfrm rot="0">
            <a:off x="9905731" y="6981783"/>
            <a:ext cx="1204912" cy="1012825"/>
          </a:xfrm>
          <a:prstGeom prst="rect">
            <a:avLst/>
          </a:prstGeom>
        </p:spPr>
        <p:txBody>
          <a:bodyPr anchor="t" rtlCol="false" tIns="0" lIns="0" bIns="0" rIns="0">
            <a:spAutoFit/>
          </a:bodyPr>
          <a:lstStyle/>
          <a:p>
            <a:pPr marL="0" indent="0" lvl="0">
              <a:lnSpc>
                <a:spcPts val="7700"/>
              </a:lnSpc>
            </a:pPr>
            <a:r>
              <a:rPr lang="en-US" sz="6999">
                <a:solidFill>
                  <a:srgbClr val="9B9B9B">
                    <a:alpha val="49804"/>
                  </a:srgbClr>
                </a:solidFill>
                <a:latin typeface="Public Sans Bold"/>
              </a:rPr>
              <a:t>07</a:t>
            </a:r>
          </a:p>
        </p:txBody>
      </p:sp>
      <p:sp>
        <p:nvSpPr>
          <p:cNvPr name="TextBox 18" id="18"/>
          <p:cNvSpPr txBox="true"/>
          <p:nvPr/>
        </p:nvSpPr>
        <p:spPr>
          <a:xfrm rot="0">
            <a:off x="14194844" y="6981783"/>
            <a:ext cx="1204912" cy="1012825"/>
          </a:xfrm>
          <a:prstGeom prst="rect">
            <a:avLst/>
          </a:prstGeom>
        </p:spPr>
        <p:txBody>
          <a:bodyPr anchor="t" rtlCol="false" tIns="0" lIns="0" bIns="0" rIns="0">
            <a:spAutoFit/>
          </a:bodyPr>
          <a:lstStyle/>
          <a:p>
            <a:pPr marL="0" indent="0" lvl="0">
              <a:lnSpc>
                <a:spcPts val="7700"/>
              </a:lnSpc>
            </a:pPr>
            <a:r>
              <a:rPr lang="en-US" sz="6999">
                <a:solidFill>
                  <a:srgbClr val="9B9B9B">
                    <a:alpha val="49804"/>
                  </a:srgbClr>
                </a:solidFill>
                <a:latin typeface="Public Sans Bold"/>
              </a:rPr>
              <a:t>08</a:t>
            </a: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818550" y="1779846"/>
            <a:ext cx="12650901" cy="1085850"/>
          </a:xfrm>
          <a:prstGeom prst="rect">
            <a:avLst/>
          </a:prstGeom>
        </p:spPr>
        <p:txBody>
          <a:bodyPr anchor="t" rtlCol="false" tIns="0" lIns="0" bIns="0" rIns="0">
            <a:spAutoFit/>
          </a:bodyPr>
          <a:lstStyle/>
          <a:p>
            <a:pPr algn="ctr" marL="0" indent="0" lvl="0">
              <a:lnSpc>
                <a:spcPts val="8250"/>
              </a:lnSpc>
            </a:pPr>
            <a:r>
              <a:rPr lang="en-US" sz="7500">
                <a:solidFill>
                  <a:srgbClr val="000000"/>
                </a:solidFill>
                <a:latin typeface="Public Sans Bold"/>
              </a:rPr>
              <a:t>Workflow</a:t>
            </a:r>
          </a:p>
        </p:txBody>
      </p:sp>
      <p:sp>
        <p:nvSpPr>
          <p:cNvPr name="TextBox 3" id="3"/>
          <p:cNvSpPr txBox="true"/>
          <p:nvPr/>
        </p:nvSpPr>
        <p:spPr>
          <a:xfrm rot="0">
            <a:off x="1327504" y="5699994"/>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RECRUIT</a:t>
            </a:r>
          </a:p>
        </p:txBody>
      </p:sp>
      <p:sp>
        <p:nvSpPr>
          <p:cNvPr name="TextBox 4" id="4"/>
          <p:cNvSpPr txBox="true"/>
          <p:nvPr/>
        </p:nvSpPr>
        <p:spPr>
          <a:xfrm rot="0">
            <a:off x="5616618" y="5699994"/>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PREPARE</a:t>
            </a:r>
          </a:p>
        </p:txBody>
      </p:sp>
      <p:sp>
        <p:nvSpPr>
          <p:cNvPr name="TextBox 5" id="5"/>
          <p:cNvSpPr txBox="true"/>
          <p:nvPr/>
        </p:nvSpPr>
        <p:spPr>
          <a:xfrm rot="0">
            <a:off x="9905731" y="5699994"/>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RECORD </a:t>
            </a:r>
          </a:p>
        </p:txBody>
      </p:sp>
      <p:sp>
        <p:nvSpPr>
          <p:cNvPr name="TextBox 6" id="6"/>
          <p:cNvSpPr txBox="true"/>
          <p:nvPr/>
        </p:nvSpPr>
        <p:spPr>
          <a:xfrm rot="0">
            <a:off x="14194844" y="5699994"/>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EDIT</a:t>
            </a:r>
          </a:p>
        </p:txBody>
      </p:sp>
      <p:sp>
        <p:nvSpPr>
          <p:cNvPr name="TextBox 7" id="7"/>
          <p:cNvSpPr txBox="true"/>
          <p:nvPr/>
        </p:nvSpPr>
        <p:spPr>
          <a:xfrm rot="0">
            <a:off x="1327504" y="4486275"/>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01</a:t>
            </a:r>
          </a:p>
        </p:txBody>
      </p:sp>
      <p:sp>
        <p:nvSpPr>
          <p:cNvPr name="TextBox 8" id="8"/>
          <p:cNvSpPr txBox="true"/>
          <p:nvPr/>
        </p:nvSpPr>
        <p:spPr>
          <a:xfrm rot="0">
            <a:off x="5616618" y="4486275"/>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02</a:t>
            </a:r>
          </a:p>
        </p:txBody>
      </p:sp>
      <p:sp>
        <p:nvSpPr>
          <p:cNvPr name="TextBox 9" id="9"/>
          <p:cNvSpPr txBox="true"/>
          <p:nvPr/>
        </p:nvSpPr>
        <p:spPr>
          <a:xfrm rot="0">
            <a:off x="9905731" y="4486275"/>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03</a:t>
            </a:r>
          </a:p>
        </p:txBody>
      </p:sp>
      <p:sp>
        <p:nvSpPr>
          <p:cNvPr name="TextBox 10" id="10"/>
          <p:cNvSpPr txBox="true"/>
          <p:nvPr/>
        </p:nvSpPr>
        <p:spPr>
          <a:xfrm rot="0">
            <a:off x="14194844" y="4486275"/>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04</a:t>
            </a:r>
          </a:p>
        </p:txBody>
      </p:sp>
      <p:sp>
        <p:nvSpPr>
          <p:cNvPr name="TextBox 11" id="11"/>
          <p:cNvSpPr txBox="true"/>
          <p:nvPr/>
        </p:nvSpPr>
        <p:spPr>
          <a:xfrm rot="0">
            <a:off x="1327504" y="8195503"/>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APPROVE</a:t>
            </a:r>
          </a:p>
        </p:txBody>
      </p:sp>
      <p:sp>
        <p:nvSpPr>
          <p:cNvPr name="TextBox 12" id="12"/>
          <p:cNvSpPr txBox="true"/>
          <p:nvPr/>
        </p:nvSpPr>
        <p:spPr>
          <a:xfrm rot="0">
            <a:off x="5616618" y="8195503"/>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PUBLISH</a:t>
            </a:r>
          </a:p>
        </p:txBody>
      </p:sp>
      <p:sp>
        <p:nvSpPr>
          <p:cNvPr name="TextBox 13" id="13"/>
          <p:cNvSpPr txBox="true"/>
          <p:nvPr/>
        </p:nvSpPr>
        <p:spPr>
          <a:xfrm rot="0">
            <a:off x="9905731" y="8195503"/>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PROMOTE</a:t>
            </a:r>
          </a:p>
        </p:txBody>
      </p:sp>
      <p:sp>
        <p:nvSpPr>
          <p:cNvPr name="TextBox 14" id="14"/>
          <p:cNvSpPr txBox="true"/>
          <p:nvPr/>
        </p:nvSpPr>
        <p:spPr>
          <a:xfrm rot="0">
            <a:off x="14194844" y="8195503"/>
            <a:ext cx="27656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REPEAT</a:t>
            </a:r>
          </a:p>
        </p:txBody>
      </p:sp>
      <p:sp>
        <p:nvSpPr>
          <p:cNvPr name="TextBox 15" id="15"/>
          <p:cNvSpPr txBox="true"/>
          <p:nvPr/>
        </p:nvSpPr>
        <p:spPr>
          <a:xfrm rot="0">
            <a:off x="1327504" y="6981783"/>
            <a:ext cx="1204912" cy="1012825"/>
          </a:xfrm>
          <a:prstGeom prst="rect">
            <a:avLst/>
          </a:prstGeom>
        </p:spPr>
        <p:txBody>
          <a:bodyPr anchor="t" rtlCol="false" tIns="0" lIns="0" bIns="0" rIns="0">
            <a:spAutoFit/>
          </a:bodyPr>
          <a:lstStyle/>
          <a:p>
            <a:pPr marL="0" indent="0" lvl="0">
              <a:lnSpc>
                <a:spcPts val="7700"/>
              </a:lnSpc>
            </a:pPr>
            <a:r>
              <a:rPr lang="en-US" sz="6999">
                <a:solidFill>
                  <a:srgbClr val="9B9B9B">
                    <a:alpha val="49804"/>
                  </a:srgbClr>
                </a:solidFill>
                <a:latin typeface="Public Sans Bold"/>
              </a:rPr>
              <a:t>05</a:t>
            </a:r>
          </a:p>
        </p:txBody>
      </p:sp>
      <p:sp>
        <p:nvSpPr>
          <p:cNvPr name="TextBox 16" id="16"/>
          <p:cNvSpPr txBox="true"/>
          <p:nvPr/>
        </p:nvSpPr>
        <p:spPr>
          <a:xfrm rot="0">
            <a:off x="5616618" y="6981783"/>
            <a:ext cx="1204912" cy="1012825"/>
          </a:xfrm>
          <a:prstGeom prst="rect">
            <a:avLst/>
          </a:prstGeom>
        </p:spPr>
        <p:txBody>
          <a:bodyPr anchor="t" rtlCol="false" tIns="0" lIns="0" bIns="0" rIns="0">
            <a:spAutoFit/>
          </a:bodyPr>
          <a:lstStyle/>
          <a:p>
            <a:pPr marL="0" indent="0" lvl="0">
              <a:lnSpc>
                <a:spcPts val="7700"/>
              </a:lnSpc>
            </a:pPr>
            <a:r>
              <a:rPr lang="en-US" sz="6999">
                <a:solidFill>
                  <a:srgbClr val="9B9B9B">
                    <a:alpha val="49804"/>
                  </a:srgbClr>
                </a:solidFill>
                <a:latin typeface="Public Sans Bold"/>
              </a:rPr>
              <a:t>06</a:t>
            </a:r>
          </a:p>
        </p:txBody>
      </p:sp>
      <p:sp>
        <p:nvSpPr>
          <p:cNvPr name="TextBox 17" id="17"/>
          <p:cNvSpPr txBox="true"/>
          <p:nvPr/>
        </p:nvSpPr>
        <p:spPr>
          <a:xfrm rot="0">
            <a:off x="9905731" y="6981783"/>
            <a:ext cx="1204912" cy="1012825"/>
          </a:xfrm>
          <a:prstGeom prst="rect">
            <a:avLst/>
          </a:prstGeom>
        </p:spPr>
        <p:txBody>
          <a:bodyPr anchor="t" rtlCol="false" tIns="0" lIns="0" bIns="0" rIns="0">
            <a:spAutoFit/>
          </a:bodyPr>
          <a:lstStyle/>
          <a:p>
            <a:pPr marL="0" indent="0" lvl="0">
              <a:lnSpc>
                <a:spcPts val="7700"/>
              </a:lnSpc>
            </a:pPr>
            <a:r>
              <a:rPr lang="en-US" sz="6999">
                <a:solidFill>
                  <a:srgbClr val="9B9B9B">
                    <a:alpha val="49804"/>
                  </a:srgbClr>
                </a:solidFill>
                <a:latin typeface="Public Sans Bold"/>
              </a:rPr>
              <a:t>07</a:t>
            </a:r>
          </a:p>
        </p:txBody>
      </p:sp>
      <p:sp>
        <p:nvSpPr>
          <p:cNvPr name="TextBox 18" id="18"/>
          <p:cNvSpPr txBox="true"/>
          <p:nvPr/>
        </p:nvSpPr>
        <p:spPr>
          <a:xfrm rot="0">
            <a:off x="14194844" y="6981783"/>
            <a:ext cx="1204912" cy="1012825"/>
          </a:xfrm>
          <a:prstGeom prst="rect">
            <a:avLst/>
          </a:prstGeom>
        </p:spPr>
        <p:txBody>
          <a:bodyPr anchor="t" rtlCol="false" tIns="0" lIns="0" bIns="0" rIns="0">
            <a:spAutoFit/>
          </a:bodyPr>
          <a:lstStyle/>
          <a:p>
            <a:pPr marL="0" indent="0" lvl="0">
              <a:lnSpc>
                <a:spcPts val="7700"/>
              </a:lnSpc>
            </a:pPr>
            <a:r>
              <a:rPr lang="en-US" sz="6999">
                <a:solidFill>
                  <a:srgbClr val="9B9B9B">
                    <a:alpha val="49804"/>
                  </a:srgbClr>
                </a:solidFill>
                <a:latin typeface="Public Sans Bold"/>
              </a:rPr>
              <a:t>08</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4859" t="0" r="15489" b="0"/>
          <a:stretch>
            <a:fillRect/>
          </a:stretch>
        </p:blipFill>
        <p:spPr>
          <a:xfrm flipH="false" flipV="false" rot="0">
            <a:off x="1028700" y="1028700"/>
            <a:ext cx="6127296" cy="8229600"/>
          </a:xfrm>
          <a:prstGeom prst="rect">
            <a:avLst/>
          </a:prstGeom>
        </p:spPr>
      </p:pic>
      <p:sp>
        <p:nvSpPr>
          <p:cNvPr name="TextBox 3" id="3"/>
          <p:cNvSpPr txBox="true"/>
          <p:nvPr/>
        </p:nvSpPr>
        <p:spPr>
          <a:xfrm rot="0">
            <a:off x="9144000" y="4629150"/>
            <a:ext cx="7613877" cy="1085850"/>
          </a:xfrm>
          <a:prstGeom prst="rect">
            <a:avLst/>
          </a:prstGeom>
        </p:spPr>
        <p:txBody>
          <a:bodyPr anchor="t" rtlCol="false" tIns="0" lIns="0" bIns="0" rIns="0">
            <a:spAutoFit/>
          </a:bodyPr>
          <a:lstStyle/>
          <a:p>
            <a:pPr marL="0" indent="0" lvl="0">
              <a:lnSpc>
                <a:spcPts val="8250"/>
              </a:lnSpc>
            </a:pPr>
            <a:r>
              <a:rPr lang="en-US" sz="7500">
                <a:solidFill>
                  <a:srgbClr val="000000"/>
                </a:solidFill>
                <a:latin typeface="Public Sans Bold"/>
              </a:rPr>
              <a:t>Outcomes</a:t>
            </a:r>
          </a:p>
        </p:txBody>
      </p:sp>
    </p:spTree>
  </p:cSld>
  <p:clrMapOvr>
    <a:masterClrMapping/>
  </p:clrMapOvr>
</p:sld>
</file>

<file path=ppt/slides/slide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719943" y="1608396"/>
            <a:ext cx="14022501" cy="1085850"/>
          </a:xfrm>
          <a:prstGeom prst="rect">
            <a:avLst/>
          </a:prstGeom>
        </p:spPr>
        <p:txBody>
          <a:bodyPr anchor="t" rtlCol="false" tIns="0" lIns="0" bIns="0" rIns="0">
            <a:spAutoFit/>
          </a:bodyPr>
          <a:lstStyle/>
          <a:p>
            <a:pPr marL="0" indent="0" lvl="0">
              <a:lnSpc>
                <a:spcPts val="8250"/>
              </a:lnSpc>
            </a:pPr>
            <a:r>
              <a:rPr lang="en-US" sz="7500">
                <a:solidFill>
                  <a:srgbClr val="000000"/>
                </a:solidFill>
                <a:latin typeface="Public Sans Bold"/>
              </a:rPr>
              <a:t>Major takeaways</a:t>
            </a:r>
          </a:p>
        </p:txBody>
      </p:sp>
      <p:sp>
        <p:nvSpPr>
          <p:cNvPr name="TextBox 3" id="3"/>
          <p:cNvSpPr txBox="true"/>
          <p:nvPr/>
        </p:nvSpPr>
        <p:spPr>
          <a:xfrm rot="0">
            <a:off x="3477305" y="4470107"/>
            <a:ext cx="48611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WORKLOAD</a:t>
            </a:r>
          </a:p>
        </p:txBody>
      </p:sp>
      <p:sp>
        <p:nvSpPr>
          <p:cNvPr name="TextBox 4" id="4"/>
          <p:cNvSpPr txBox="true"/>
          <p:nvPr/>
        </p:nvSpPr>
        <p:spPr>
          <a:xfrm rot="0">
            <a:off x="1719943" y="4593932"/>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01</a:t>
            </a:r>
          </a:p>
        </p:txBody>
      </p:sp>
      <p:sp>
        <p:nvSpPr>
          <p:cNvPr name="TextBox 5" id="5"/>
          <p:cNvSpPr txBox="true"/>
          <p:nvPr/>
        </p:nvSpPr>
        <p:spPr>
          <a:xfrm rot="0">
            <a:off x="3477305" y="7277325"/>
            <a:ext cx="48611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COLLABORATION IS KEY</a:t>
            </a:r>
          </a:p>
        </p:txBody>
      </p:sp>
      <p:sp>
        <p:nvSpPr>
          <p:cNvPr name="TextBox 6" id="6"/>
          <p:cNvSpPr txBox="true"/>
          <p:nvPr/>
        </p:nvSpPr>
        <p:spPr>
          <a:xfrm rot="0">
            <a:off x="1719943" y="7401150"/>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02</a:t>
            </a:r>
          </a:p>
        </p:txBody>
      </p:sp>
      <p:sp>
        <p:nvSpPr>
          <p:cNvPr name="TextBox 7" id="7"/>
          <p:cNvSpPr txBox="true"/>
          <p:nvPr/>
        </p:nvSpPr>
        <p:spPr>
          <a:xfrm rot="0">
            <a:off x="11706905" y="4470107"/>
            <a:ext cx="4861152" cy="10668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SIDE HUSTLES CAN FALL BY THE WAYSIDE</a:t>
            </a:r>
          </a:p>
        </p:txBody>
      </p:sp>
      <p:sp>
        <p:nvSpPr>
          <p:cNvPr name="TextBox 8" id="8"/>
          <p:cNvSpPr txBox="true"/>
          <p:nvPr/>
        </p:nvSpPr>
        <p:spPr>
          <a:xfrm rot="0">
            <a:off x="9949543" y="4593932"/>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03</a:t>
            </a:r>
          </a:p>
        </p:txBody>
      </p:sp>
      <p:sp>
        <p:nvSpPr>
          <p:cNvPr name="TextBox 9" id="9"/>
          <p:cNvSpPr txBox="true"/>
          <p:nvPr/>
        </p:nvSpPr>
        <p:spPr>
          <a:xfrm rot="0">
            <a:off x="11706905" y="7277325"/>
            <a:ext cx="4861152" cy="533400"/>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Public Sans Bold"/>
              </a:rPr>
              <a:t>AIM FOR INCLUSIVITY</a:t>
            </a:r>
          </a:p>
        </p:txBody>
      </p:sp>
      <p:sp>
        <p:nvSpPr>
          <p:cNvPr name="TextBox 10" id="10"/>
          <p:cNvSpPr txBox="true"/>
          <p:nvPr/>
        </p:nvSpPr>
        <p:spPr>
          <a:xfrm rot="0">
            <a:off x="9949543" y="7401150"/>
            <a:ext cx="1204912" cy="1012825"/>
          </a:xfrm>
          <a:prstGeom prst="rect">
            <a:avLst/>
          </a:prstGeom>
        </p:spPr>
        <p:txBody>
          <a:bodyPr anchor="t" rtlCol="false" tIns="0" lIns="0" bIns="0" rIns="0">
            <a:spAutoFit/>
          </a:bodyPr>
          <a:lstStyle/>
          <a:p>
            <a:pPr marL="0" indent="0" lvl="0">
              <a:lnSpc>
                <a:spcPts val="7700"/>
              </a:lnSpc>
            </a:pPr>
            <a:r>
              <a:rPr lang="en-US" sz="7000">
                <a:solidFill>
                  <a:srgbClr val="9B9B9B">
                    <a:alpha val="49804"/>
                  </a:srgbClr>
                </a:solidFill>
                <a:latin typeface="Public Sans Bold"/>
              </a:rPr>
              <a:t>04</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0" t="11971" r="0" b="11971"/>
          <a:stretch>
            <a:fillRect/>
          </a:stretch>
        </p:blipFill>
        <p:spPr>
          <a:xfrm flipH="false" flipV="false" rot="0">
            <a:off x="1028700" y="1028700"/>
            <a:ext cx="16230600" cy="8229600"/>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0" t="16823" r="0" b="34205"/>
          <a:stretch>
            <a:fillRect/>
          </a:stretch>
        </p:blipFill>
        <p:spPr>
          <a:xfrm flipH="false" flipV="false" rot="0">
            <a:off x="1028700" y="3957794"/>
            <a:ext cx="16230600" cy="5300506"/>
          </a:xfrm>
          <a:prstGeom prst="rect">
            <a:avLst/>
          </a:prstGeom>
        </p:spPr>
      </p:pic>
      <p:sp>
        <p:nvSpPr>
          <p:cNvPr name="TextBox 3" id="3"/>
          <p:cNvSpPr txBox="true"/>
          <p:nvPr/>
        </p:nvSpPr>
        <p:spPr>
          <a:xfrm rot="0">
            <a:off x="1788999" y="2525486"/>
            <a:ext cx="14710002" cy="765881"/>
          </a:xfrm>
          <a:prstGeom prst="rect">
            <a:avLst/>
          </a:prstGeom>
        </p:spPr>
        <p:txBody>
          <a:bodyPr anchor="t" rtlCol="false" tIns="0" lIns="0" bIns="0" rIns="0">
            <a:spAutoFit/>
          </a:bodyPr>
          <a:lstStyle/>
          <a:p>
            <a:pPr algn="ctr" marL="0" indent="0" lvl="0">
              <a:lnSpc>
                <a:spcPts val="6159"/>
              </a:lnSpc>
              <a:spcBef>
                <a:spcPct val="0"/>
              </a:spcBef>
            </a:pPr>
            <a:r>
              <a:rPr lang="en-US" sz="4399">
                <a:solidFill>
                  <a:srgbClr val="373A36"/>
                </a:solidFill>
                <a:latin typeface="Public Sans"/>
              </a:rPr>
              <a:t>amanda.tarbet@icloud.com                           @informologist </a:t>
            </a:r>
          </a:p>
        </p:txBody>
      </p:sp>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1569336" y="2666987"/>
            <a:ext cx="678919" cy="678919"/>
          </a:xfrm>
          <a:prstGeom prst="rect">
            <a:avLst/>
          </a:prstGeom>
        </p:spPr>
      </p:pic>
      <p:sp>
        <p:nvSpPr>
          <p:cNvPr name="TextBox 5" id="5"/>
          <p:cNvSpPr txBox="true"/>
          <p:nvPr/>
        </p:nvSpPr>
        <p:spPr>
          <a:xfrm rot="0">
            <a:off x="1303224" y="1076325"/>
            <a:ext cx="15681552" cy="919480"/>
          </a:xfrm>
          <a:prstGeom prst="rect">
            <a:avLst/>
          </a:prstGeom>
        </p:spPr>
        <p:txBody>
          <a:bodyPr anchor="t" rtlCol="false" tIns="0" lIns="0" bIns="0" rIns="0">
            <a:spAutoFit/>
          </a:bodyPr>
          <a:lstStyle/>
          <a:p>
            <a:pPr algn="ctr" marL="0" indent="0" lvl="0">
              <a:lnSpc>
                <a:spcPts val="7040"/>
              </a:lnSpc>
            </a:pPr>
            <a:r>
              <a:rPr lang="en-US" sz="6400" u="sng">
                <a:solidFill>
                  <a:srgbClr val="000000"/>
                </a:solidFill>
                <a:latin typeface="Public Sans Bold"/>
              </a:rPr>
              <a:t>https://evidencebasedihp.transistor.fm/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DAEwBYhEHo8</dc:identifier>
  <dcterms:modified xsi:type="dcterms:W3CDTF">2011-08-01T06:04:30Z</dcterms:modified>
  <cp:revision>1</cp:revision>
  <dc:title>Don't forget to press record</dc:title>
</cp:coreProperties>
</file>