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15"/>
  </p:notesMasterIdLst>
  <p:handoutMasterIdLst>
    <p:handoutMasterId r:id="rId16"/>
  </p:handoutMasterIdLst>
  <p:sldIdLst>
    <p:sldId id="410" r:id="rId5"/>
    <p:sldId id="391" r:id="rId6"/>
    <p:sldId id="408" r:id="rId7"/>
    <p:sldId id="416" r:id="rId8"/>
    <p:sldId id="411" r:id="rId9"/>
    <p:sldId id="417" r:id="rId10"/>
    <p:sldId id="413" r:id="rId11"/>
    <p:sldId id="414" r:id="rId12"/>
    <p:sldId id="412" r:id="rId13"/>
    <p:sldId id="41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287196-7B53-FA78-6F19-F9BC44C7A669}" v="18" dt="2024-08-22T14:36:38.797"/>
    <p1510:client id="{9359655A-93FE-45F7-8218-01288121A649}" v="15" dt="2024-08-22T14:12:45.841"/>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327" autoAdjust="0"/>
  </p:normalViewPr>
  <p:slideViewPr>
    <p:cSldViewPr snapToGrid="0">
      <p:cViewPr varScale="1">
        <p:scale>
          <a:sx n="76" d="100"/>
          <a:sy n="76" d="100"/>
        </p:scale>
        <p:origin x="86" y="9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ebler, Jessica" userId="484cb29b-6b6f-430f-8c1a-cac3bc2e6194" providerId="ADAL" clId="{9359655A-93FE-45F7-8218-01288121A649}"/>
    <pc:docChg chg="undo custSel addSld delSld modSld sldOrd">
      <pc:chgData name="Kiebler, Jessica" userId="484cb29b-6b6f-430f-8c1a-cac3bc2e6194" providerId="ADAL" clId="{9359655A-93FE-45F7-8218-01288121A649}" dt="2024-08-22T14:35:31.365" v="2189" actId="1076"/>
      <pc:docMkLst>
        <pc:docMk/>
      </pc:docMkLst>
      <pc:sldChg chg="modSp mod">
        <pc:chgData name="Kiebler, Jessica" userId="484cb29b-6b6f-430f-8c1a-cac3bc2e6194" providerId="ADAL" clId="{9359655A-93FE-45F7-8218-01288121A649}" dt="2024-08-22T13:59:52.626" v="1970" actId="20577"/>
        <pc:sldMkLst>
          <pc:docMk/>
          <pc:sldMk cId="3200312026" sldId="391"/>
        </pc:sldMkLst>
        <pc:spChg chg="mod">
          <ac:chgData name="Kiebler, Jessica" userId="484cb29b-6b6f-430f-8c1a-cac3bc2e6194" providerId="ADAL" clId="{9359655A-93FE-45F7-8218-01288121A649}" dt="2024-08-22T13:59:52.626" v="1970" actId="20577"/>
          <ac:spMkLst>
            <pc:docMk/>
            <pc:sldMk cId="3200312026" sldId="391"/>
            <ac:spMk id="7" creationId="{F70BD87D-F7DA-961B-4024-A354DC87D168}"/>
          </ac:spMkLst>
        </pc:spChg>
      </pc:sldChg>
      <pc:sldChg chg="del">
        <pc:chgData name="Kiebler, Jessica" userId="484cb29b-6b6f-430f-8c1a-cac3bc2e6194" providerId="ADAL" clId="{9359655A-93FE-45F7-8218-01288121A649}" dt="2024-08-21T19:54:47.218" v="1813" actId="47"/>
        <pc:sldMkLst>
          <pc:docMk/>
          <pc:sldMk cId="4261132419" sldId="398"/>
        </pc:sldMkLst>
      </pc:sldChg>
      <pc:sldChg chg="del">
        <pc:chgData name="Kiebler, Jessica" userId="484cb29b-6b6f-430f-8c1a-cac3bc2e6194" providerId="ADAL" clId="{9359655A-93FE-45F7-8218-01288121A649}" dt="2024-08-21T19:54:47.218" v="1813" actId="47"/>
        <pc:sldMkLst>
          <pc:docMk/>
          <pc:sldMk cId="752428618" sldId="403"/>
        </pc:sldMkLst>
      </pc:sldChg>
      <pc:sldChg chg="del">
        <pc:chgData name="Kiebler, Jessica" userId="484cb29b-6b6f-430f-8c1a-cac3bc2e6194" providerId="ADAL" clId="{9359655A-93FE-45F7-8218-01288121A649}" dt="2024-08-21T19:54:47.218" v="1813" actId="47"/>
        <pc:sldMkLst>
          <pc:docMk/>
          <pc:sldMk cId="1850768898" sldId="404"/>
        </pc:sldMkLst>
      </pc:sldChg>
      <pc:sldChg chg="del">
        <pc:chgData name="Kiebler, Jessica" userId="484cb29b-6b6f-430f-8c1a-cac3bc2e6194" providerId="ADAL" clId="{9359655A-93FE-45F7-8218-01288121A649}" dt="2024-08-21T19:54:47.218" v="1813" actId="47"/>
        <pc:sldMkLst>
          <pc:docMk/>
          <pc:sldMk cId="4127695141" sldId="405"/>
        </pc:sldMkLst>
      </pc:sldChg>
      <pc:sldChg chg="del">
        <pc:chgData name="Kiebler, Jessica" userId="484cb29b-6b6f-430f-8c1a-cac3bc2e6194" providerId="ADAL" clId="{9359655A-93FE-45F7-8218-01288121A649}" dt="2024-08-21T19:54:47.218" v="1813" actId="47"/>
        <pc:sldMkLst>
          <pc:docMk/>
          <pc:sldMk cId="298364507" sldId="406"/>
        </pc:sldMkLst>
      </pc:sldChg>
      <pc:sldChg chg="del">
        <pc:chgData name="Kiebler, Jessica" userId="484cb29b-6b6f-430f-8c1a-cac3bc2e6194" providerId="ADAL" clId="{9359655A-93FE-45F7-8218-01288121A649}" dt="2024-08-21T19:54:47.218" v="1813" actId="47"/>
        <pc:sldMkLst>
          <pc:docMk/>
          <pc:sldMk cId="3088225330" sldId="407"/>
        </pc:sldMkLst>
      </pc:sldChg>
      <pc:sldChg chg="modSp mod">
        <pc:chgData name="Kiebler, Jessica" userId="484cb29b-6b6f-430f-8c1a-cac3bc2e6194" providerId="ADAL" clId="{9359655A-93FE-45F7-8218-01288121A649}" dt="2024-08-21T17:31:17.821" v="6" actId="20577"/>
        <pc:sldMkLst>
          <pc:docMk/>
          <pc:sldMk cId="888484295" sldId="408"/>
        </pc:sldMkLst>
        <pc:spChg chg="mod">
          <ac:chgData name="Kiebler, Jessica" userId="484cb29b-6b6f-430f-8c1a-cac3bc2e6194" providerId="ADAL" clId="{9359655A-93FE-45F7-8218-01288121A649}" dt="2024-08-21T17:31:17.821" v="6" actId="20577"/>
          <ac:spMkLst>
            <pc:docMk/>
            <pc:sldMk cId="888484295" sldId="408"/>
            <ac:spMk id="2" creationId="{805346ED-721D-85EE-2F1B-A31D0912DE29}"/>
          </ac:spMkLst>
        </pc:spChg>
      </pc:sldChg>
      <pc:sldChg chg="modSp add del mod">
        <pc:chgData name="Kiebler, Jessica" userId="484cb29b-6b6f-430f-8c1a-cac3bc2e6194" providerId="ADAL" clId="{9359655A-93FE-45F7-8218-01288121A649}" dt="2024-08-21T17:52:20.111" v="613" actId="2696"/>
        <pc:sldMkLst>
          <pc:docMk/>
          <pc:sldMk cId="396167778" sldId="411"/>
        </pc:sldMkLst>
        <pc:spChg chg="mod">
          <ac:chgData name="Kiebler, Jessica" userId="484cb29b-6b6f-430f-8c1a-cac3bc2e6194" providerId="ADAL" clId="{9359655A-93FE-45F7-8218-01288121A649}" dt="2024-08-21T17:32:30.953" v="47" actId="1076"/>
          <ac:spMkLst>
            <pc:docMk/>
            <pc:sldMk cId="396167778" sldId="411"/>
            <ac:spMk id="2" creationId="{805346ED-721D-85EE-2F1B-A31D0912DE29}"/>
          </ac:spMkLst>
        </pc:spChg>
        <pc:spChg chg="mod">
          <ac:chgData name="Kiebler, Jessica" userId="484cb29b-6b6f-430f-8c1a-cac3bc2e6194" providerId="ADAL" clId="{9359655A-93FE-45F7-8218-01288121A649}" dt="2024-08-21T17:36:01.945" v="262" actId="1076"/>
          <ac:spMkLst>
            <pc:docMk/>
            <pc:sldMk cId="396167778" sldId="411"/>
            <ac:spMk id="3" creationId="{DB097449-5B72-ADA0-3B2D-1CBC160D6B90}"/>
          </ac:spMkLst>
        </pc:spChg>
        <pc:spChg chg="mod">
          <ac:chgData name="Kiebler, Jessica" userId="484cb29b-6b6f-430f-8c1a-cac3bc2e6194" providerId="ADAL" clId="{9359655A-93FE-45F7-8218-01288121A649}" dt="2024-08-21T17:41:25.033" v="610" actId="20577"/>
          <ac:spMkLst>
            <pc:docMk/>
            <pc:sldMk cId="396167778" sldId="411"/>
            <ac:spMk id="4" creationId="{41FC7B50-71A6-D8BE-C032-5EB4CF5706D5}"/>
          </ac:spMkLst>
        </pc:spChg>
        <pc:spChg chg="mod">
          <ac:chgData name="Kiebler, Jessica" userId="484cb29b-6b6f-430f-8c1a-cac3bc2e6194" providerId="ADAL" clId="{9359655A-93FE-45F7-8218-01288121A649}" dt="2024-08-21T17:41:27.897" v="611" actId="1076"/>
          <ac:spMkLst>
            <pc:docMk/>
            <pc:sldMk cId="396167778" sldId="411"/>
            <ac:spMk id="6" creationId="{A5EBEB5B-57DB-BBFE-9892-29379C2B00C5}"/>
          </ac:spMkLst>
        </pc:spChg>
      </pc:sldChg>
      <pc:sldChg chg="modSp add mod ord">
        <pc:chgData name="Kiebler, Jessica" userId="484cb29b-6b6f-430f-8c1a-cac3bc2e6194" providerId="ADAL" clId="{9359655A-93FE-45F7-8218-01288121A649}" dt="2024-08-21T19:55:55.674" v="1870" actId="27636"/>
        <pc:sldMkLst>
          <pc:docMk/>
          <pc:sldMk cId="171306956" sldId="412"/>
        </pc:sldMkLst>
        <pc:spChg chg="mod">
          <ac:chgData name="Kiebler, Jessica" userId="484cb29b-6b6f-430f-8c1a-cac3bc2e6194" providerId="ADAL" clId="{9359655A-93FE-45F7-8218-01288121A649}" dt="2024-08-21T19:55:16.783" v="1854" actId="5793"/>
          <ac:spMkLst>
            <pc:docMk/>
            <pc:sldMk cId="171306956" sldId="412"/>
            <ac:spMk id="3" creationId="{545D3755-C3E2-975E-DE68-CDECC4B526EC}"/>
          </ac:spMkLst>
        </pc:spChg>
        <pc:spChg chg="mod">
          <ac:chgData name="Kiebler, Jessica" userId="484cb29b-6b6f-430f-8c1a-cac3bc2e6194" providerId="ADAL" clId="{9359655A-93FE-45F7-8218-01288121A649}" dt="2024-08-21T19:55:55.674" v="1870" actId="27636"/>
          <ac:spMkLst>
            <pc:docMk/>
            <pc:sldMk cId="171306956" sldId="412"/>
            <ac:spMk id="7" creationId="{F70BD87D-F7DA-961B-4024-A354DC87D168}"/>
          </ac:spMkLst>
        </pc:spChg>
      </pc:sldChg>
      <pc:sldChg chg="modSp add mod">
        <pc:chgData name="Kiebler, Jessica" userId="484cb29b-6b6f-430f-8c1a-cac3bc2e6194" providerId="ADAL" clId="{9359655A-93FE-45F7-8218-01288121A649}" dt="2024-08-21T18:04:07.961" v="1185" actId="14100"/>
        <pc:sldMkLst>
          <pc:docMk/>
          <pc:sldMk cId="3145211154" sldId="413"/>
        </pc:sldMkLst>
        <pc:spChg chg="mod">
          <ac:chgData name="Kiebler, Jessica" userId="484cb29b-6b6f-430f-8c1a-cac3bc2e6194" providerId="ADAL" clId="{9359655A-93FE-45F7-8218-01288121A649}" dt="2024-08-21T17:54:37.807" v="663" actId="1076"/>
          <ac:spMkLst>
            <pc:docMk/>
            <pc:sldMk cId="3145211154" sldId="413"/>
            <ac:spMk id="2" creationId="{805346ED-721D-85EE-2F1B-A31D0912DE29}"/>
          </ac:spMkLst>
        </pc:spChg>
        <pc:spChg chg="mod">
          <ac:chgData name="Kiebler, Jessica" userId="484cb29b-6b6f-430f-8c1a-cac3bc2e6194" providerId="ADAL" clId="{9359655A-93FE-45F7-8218-01288121A649}" dt="2024-08-21T17:54:35.869" v="662" actId="1076"/>
          <ac:spMkLst>
            <pc:docMk/>
            <pc:sldMk cId="3145211154" sldId="413"/>
            <ac:spMk id="3" creationId="{DB097449-5B72-ADA0-3B2D-1CBC160D6B90}"/>
          </ac:spMkLst>
        </pc:spChg>
        <pc:spChg chg="mod">
          <ac:chgData name="Kiebler, Jessica" userId="484cb29b-6b6f-430f-8c1a-cac3bc2e6194" providerId="ADAL" clId="{9359655A-93FE-45F7-8218-01288121A649}" dt="2024-08-21T18:04:07.961" v="1185" actId="14100"/>
          <ac:spMkLst>
            <pc:docMk/>
            <pc:sldMk cId="3145211154" sldId="413"/>
            <ac:spMk id="4" creationId="{41FC7B50-71A6-D8BE-C032-5EB4CF5706D5}"/>
          </ac:spMkLst>
        </pc:spChg>
        <pc:spChg chg="mod">
          <ac:chgData name="Kiebler, Jessica" userId="484cb29b-6b6f-430f-8c1a-cac3bc2e6194" providerId="ADAL" clId="{9359655A-93FE-45F7-8218-01288121A649}" dt="2024-08-21T17:54:18.380" v="659" actId="14100"/>
          <ac:spMkLst>
            <pc:docMk/>
            <pc:sldMk cId="3145211154" sldId="413"/>
            <ac:spMk id="6" creationId="{A5EBEB5B-57DB-BBFE-9892-29379C2B00C5}"/>
          </ac:spMkLst>
        </pc:spChg>
      </pc:sldChg>
      <pc:sldChg chg="modSp add mod">
        <pc:chgData name="Kiebler, Jessica" userId="484cb29b-6b6f-430f-8c1a-cac3bc2e6194" providerId="ADAL" clId="{9359655A-93FE-45F7-8218-01288121A649}" dt="2024-08-21T19:53:28.429" v="1812" actId="14100"/>
        <pc:sldMkLst>
          <pc:docMk/>
          <pc:sldMk cId="2026509784" sldId="414"/>
        </pc:sldMkLst>
        <pc:spChg chg="mod">
          <ac:chgData name="Kiebler, Jessica" userId="484cb29b-6b6f-430f-8c1a-cac3bc2e6194" providerId="ADAL" clId="{9359655A-93FE-45F7-8218-01288121A649}" dt="2024-08-21T19:48:39.214" v="1201" actId="20577"/>
          <ac:spMkLst>
            <pc:docMk/>
            <pc:sldMk cId="2026509784" sldId="414"/>
            <ac:spMk id="2" creationId="{805346ED-721D-85EE-2F1B-A31D0912DE29}"/>
          </ac:spMkLst>
        </pc:spChg>
        <pc:spChg chg="mod">
          <ac:chgData name="Kiebler, Jessica" userId="484cb29b-6b6f-430f-8c1a-cac3bc2e6194" providerId="ADAL" clId="{9359655A-93FE-45F7-8218-01288121A649}" dt="2024-08-21T19:52:28.547" v="1627" actId="1076"/>
          <ac:spMkLst>
            <pc:docMk/>
            <pc:sldMk cId="2026509784" sldId="414"/>
            <ac:spMk id="3" creationId="{DB097449-5B72-ADA0-3B2D-1CBC160D6B90}"/>
          </ac:spMkLst>
        </pc:spChg>
        <pc:spChg chg="mod">
          <ac:chgData name="Kiebler, Jessica" userId="484cb29b-6b6f-430f-8c1a-cac3bc2e6194" providerId="ADAL" clId="{9359655A-93FE-45F7-8218-01288121A649}" dt="2024-08-21T19:53:18.423" v="1809" actId="20577"/>
          <ac:spMkLst>
            <pc:docMk/>
            <pc:sldMk cId="2026509784" sldId="414"/>
            <ac:spMk id="4" creationId="{41FC7B50-71A6-D8BE-C032-5EB4CF5706D5}"/>
          </ac:spMkLst>
        </pc:spChg>
        <pc:spChg chg="mod">
          <ac:chgData name="Kiebler, Jessica" userId="484cb29b-6b6f-430f-8c1a-cac3bc2e6194" providerId="ADAL" clId="{9359655A-93FE-45F7-8218-01288121A649}" dt="2024-08-21T19:53:28.429" v="1812" actId="14100"/>
          <ac:spMkLst>
            <pc:docMk/>
            <pc:sldMk cId="2026509784" sldId="414"/>
            <ac:spMk id="6" creationId="{A5EBEB5B-57DB-BBFE-9892-29379C2B00C5}"/>
          </ac:spMkLst>
        </pc:spChg>
      </pc:sldChg>
      <pc:sldChg chg="add">
        <pc:chgData name="Kiebler, Jessica" userId="484cb29b-6b6f-430f-8c1a-cac3bc2e6194" providerId="ADAL" clId="{9359655A-93FE-45F7-8218-01288121A649}" dt="2024-08-21T19:55:09.335" v="1814" actId="2890"/>
        <pc:sldMkLst>
          <pc:docMk/>
          <pc:sldMk cId="3938302135" sldId="415"/>
        </pc:sldMkLst>
      </pc:sldChg>
      <pc:sldChg chg="modSp add mod ord">
        <pc:chgData name="Kiebler, Jessica" userId="484cb29b-6b6f-430f-8c1a-cac3bc2e6194" providerId="ADAL" clId="{9359655A-93FE-45F7-8218-01288121A649}" dt="2024-08-21T19:56:30.347" v="1884" actId="1076"/>
        <pc:sldMkLst>
          <pc:docMk/>
          <pc:sldMk cId="3781809129" sldId="416"/>
        </pc:sldMkLst>
        <pc:spChg chg="mod">
          <ac:chgData name="Kiebler, Jessica" userId="484cb29b-6b6f-430f-8c1a-cac3bc2e6194" providerId="ADAL" clId="{9359655A-93FE-45F7-8218-01288121A649}" dt="2024-08-21T19:56:30.347" v="1884" actId="1076"/>
          <ac:spMkLst>
            <pc:docMk/>
            <pc:sldMk cId="3781809129" sldId="416"/>
            <ac:spMk id="2" creationId="{805346ED-721D-85EE-2F1B-A31D0912DE29}"/>
          </ac:spMkLst>
        </pc:spChg>
      </pc:sldChg>
      <pc:sldChg chg="addSp delSp modSp add mod modClrScheme chgLayout">
        <pc:chgData name="Kiebler, Jessica" userId="484cb29b-6b6f-430f-8c1a-cac3bc2e6194" providerId="ADAL" clId="{9359655A-93FE-45F7-8218-01288121A649}" dt="2024-08-22T14:35:31.365" v="2189" actId="1076"/>
        <pc:sldMkLst>
          <pc:docMk/>
          <pc:sldMk cId="2572082001" sldId="417"/>
        </pc:sldMkLst>
        <pc:spChg chg="mod ord">
          <ac:chgData name="Kiebler, Jessica" userId="484cb29b-6b6f-430f-8c1a-cac3bc2e6194" providerId="ADAL" clId="{9359655A-93FE-45F7-8218-01288121A649}" dt="2024-08-22T14:35:31.365" v="2189" actId="1076"/>
          <ac:spMkLst>
            <pc:docMk/>
            <pc:sldMk cId="2572082001" sldId="417"/>
            <ac:spMk id="2" creationId="{805346ED-721D-85EE-2F1B-A31D0912DE29}"/>
          </ac:spMkLst>
        </pc:spChg>
        <pc:spChg chg="del mod ord">
          <ac:chgData name="Kiebler, Jessica" userId="484cb29b-6b6f-430f-8c1a-cac3bc2e6194" providerId="ADAL" clId="{9359655A-93FE-45F7-8218-01288121A649}" dt="2024-08-22T14:02:25.026" v="2020" actId="478"/>
          <ac:spMkLst>
            <pc:docMk/>
            <pc:sldMk cId="2572082001" sldId="417"/>
            <ac:spMk id="3" creationId="{DB097449-5B72-ADA0-3B2D-1CBC160D6B90}"/>
          </ac:spMkLst>
        </pc:spChg>
        <pc:spChg chg="del mod ord">
          <ac:chgData name="Kiebler, Jessica" userId="484cb29b-6b6f-430f-8c1a-cac3bc2e6194" providerId="ADAL" clId="{9359655A-93FE-45F7-8218-01288121A649}" dt="2024-08-22T14:05:18.597" v="2111" actId="478"/>
          <ac:spMkLst>
            <pc:docMk/>
            <pc:sldMk cId="2572082001" sldId="417"/>
            <ac:spMk id="4" creationId="{41FC7B50-71A6-D8BE-C032-5EB4CF5706D5}"/>
          </ac:spMkLst>
        </pc:spChg>
        <pc:spChg chg="del">
          <ac:chgData name="Kiebler, Jessica" userId="484cb29b-6b6f-430f-8c1a-cac3bc2e6194" providerId="ADAL" clId="{9359655A-93FE-45F7-8218-01288121A649}" dt="2024-08-22T14:02:41.783" v="2027" actId="478"/>
          <ac:spMkLst>
            <pc:docMk/>
            <pc:sldMk cId="2572082001" sldId="417"/>
            <ac:spMk id="6" creationId="{A5EBEB5B-57DB-BBFE-9892-29379C2B00C5}"/>
          </ac:spMkLst>
        </pc:spChg>
        <pc:spChg chg="add del mod">
          <ac:chgData name="Kiebler, Jessica" userId="484cb29b-6b6f-430f-8c1a-cac3bc2e6194" providerId="ADAL" clId="{9359655A-93FE-45F7-8218-01288121A649}" dt="2024-08-22T14:02:27.097" v="2021" actId="478"/>
          <ac:spMkLst>
            <pc:docMk/>
            <pc:sldMk cId="2572082001" sldId="417"/>
            <ac:spMk id="7" creationId="{0DAAB4FF-4C5A-5E3C-7CE3-521CEE0394DD}"/>
          </ac:spMkLst>
        </pc:spChg>
        <pc:spChg chg="add del mod">
          <ac:chgData name="Kiebler, Jessica" userId="484cb29b-6b6f-430f-8c1a-cac3bc2e6194" providerId="ADAL" clId="{9359655A-93FE-45F7-8218-01288121A649}" dt="2024-08-22T14:05:19.986" v="2112" actId="478"/>
          <ac:spMkLst>
            <pc:docMk/>
            <pc:sldMk cId="2572082001" sldId="417"/>
            <ac:spMk id="9" creationId="{B84799E6-7DFE-EB20-DBD7-2D25BA2C8E70}"/>
          </ac:spMkLst>
        </pc:spChg>
        <pc:spChg chg="add mod">
          <ac:chgData name="Kiebler, Jessica" userId="484cb29b-6b6f-430f-8c1a-cac3bc2e6194" providerId="ADAL" clId="{9359655A-93FE-45F7-8218-01288121A649}" dt="2024-08-22T14:35:29.258" v="2188" actId="1076"/>
          <ac:spMkLst>
            <pc:docMk/>
            <pc:sldMk cId="2572082001" sldId="417"/>
            <ac:spMk id="11" creationId="{3F8DC964-6EA5-F701-85D5-95029CAD2242}"/>
          </ac:spMkLst>
        </pc:spChg>
        <pc:spChg chg="add mod">
          <ac:chgData name="Kiebler, Jessica" userId="484cb29b-6b6f-430f-8c1a-cac3bc2e6194" providerId="ADAL" clId="{9359655A-93FE-45F7-8218-01288121A649}" dt="2024-08-22T14:35:26.247" v="2187" actId="1076"/>
          <ac:spMkLst>
            <pc:docMk/>
            <pc:sldMk cId="2572082001" sldId="417"/>
            <ac:spMk id="12" creationId="{5D5CD7B1-7F8D-D50E-8437-438055862CBC}"/>
          </ac:spMkLst>
        </pc:spChg>
      </pc:sldChg>
    </pc:docChg>
  </pc:docChgLst>
  <pc:docChgLst>
    <pc:chgData name="Kiebler, Jessica" userId="S::jkiebler@pace.edu::484cb29b-6b6f-430f-8c1a-cac3bc2e6194" providerId="AD" clId="Web-{77287196-7B53-FA78-6F19-F9BC44C7A669}"/>
    <pc:docChg chg="modSld">
      <pc:chgData name="Kiebler, Jessica" userId="S::jkiebler@pace.edu::484cb29b-6b6f-430f-8c1a-cac3bc2e6194" providerId="AD" clId="Web-{77287196-7B53-FA78-6F19-F9BC44C7A669}" dt="2024-08-22T14:36:38.641" v="17" actId="20577"/>
      <pc:docMkLst>
        <pc:docMk/>
      </pc:docMkLst>
      <pc:sldChg chg="modSp">
        <pc:chgData name="Kiebler, Jessica" userId="S::jkiebler@pace.edu::484cb29b-6b6f-430f-8c1a-cac3bc2e6194" providerId="AD" clId="Web-{77287196-7B53-FA78-6F19-F9BC44C7A669}" dt="2024-08-22T14:36:38.641" v="17" actId="20577"/>
        <pc:sldMkLst>
          <pc:docMk/>
          <pc:sldMk cId="3781809129" sldId="416"/>
        </pc:sldMkLst>
        <pc:spChg chg="mod">
          <ac:chgData name="Kiebler, Jessica" userId="S::jkiebler@pace.edu::484cb29b-6b6f-430f-8c1a-cac3bc2e6194" providerId="AD" clId="Web-{77287196-7B53-FA78-6F19-F9BC44C7A669}" dt="2024-08-22T14:36:38.641" v="17" actId="20577"/>
          <ac:spMkLst>
            <pc:docMk/>
            <pc:sldMk cId="3781809129" sldId="416"/>
            <ac:spMk id="3" creationId="{DB097449-5B72-ADA0-3B2D-1CBC160D6B90}"/>
          </ac:spMkLst>
        </pc:spChg>
        <pc:spChg chg="mod">
          <ac:chgData name="Kiebler, Jessica" userId="S::jkiebler@pace.edu::484cb29b-6b6f-430f-8c1a-cac3bc2e6194" providerId="AD" clId="Web-{77287196-7B53-FA78-6F19-F9BC44C7A669}" dt="2024-08-22T14:36:31.031" v="13" actId="20577"/>
          <ac:spMkLst>
            <pc:docMk/>
            <pc:sldMk cId="3781809129" sldId="416"/>
            <ac:spMk id="4" creationId="{41FC7B50-71A6-D8BE-C032-5EB4CF5706D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8/22/2024</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8/22/2024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3</a:t>
            </a:fld>
            <a:endParaRPr lang="en-US" dirty="0"/>
          </a:p>
        </p:txBody>
      </p:sp>
    </p:spTree>
    <p:extLst>
      <p:ext uri="{BB962C8B-B14F-4D97-AF65-F5344CB8AC3E}">
        <p14:creationId xmlns:p14="http://schemas.microsoft.com/office/powerpoint/2010/main" val="2386183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235449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3803374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1123274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1726432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25716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9</a:t>
            </a:fld>
            <a:endParaRPr lang="en-US" dirty="0"/>
          </a:p>
        </p:txBody>
      </p:sp>
    </p:spTree>
    <p:extLst>
      <p:ext uri="{BB962C8B-B14F-4D97-AF65-F5344CB8AC3E}">
        <p14:creationId xmlns:p14="http://schemas.microsoft.com/office/powerpoint/2010/main" val="1224616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955455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a:t>Click icon to add table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libraryassessment.org/wp-content/uploads/2023/03/119-Lierman-An-Equity-Audit.pdf"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jstor.org/stable/48750684"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digitalcommons.andrews.edu/cgi/viewcontent.cgi?article=5265&amp;context=pubs"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crln.acrl.org/index.php/crlnews/article/view/24885/32731"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hyperlink" Target="https://crln.acrl.org/index.php/crlnews/article/view/26270/34207"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brittany.fiedler@unlv.edu"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hyperlink" Target="https://digitalscholarship.unlv.edu/cgi/viewcontent.cgi?article=1678&amp;context=lib_articles" TargetMode="External"/><Relationship Id="rId4" Type="http://schemas.openxmlformats.org/officeDocument/2006/relationships/hyperlink" Target="mailto:rosan.mitola@unlv.edu"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jstor.org/stable/48750684"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academicworks.cuny.edu/ulj/vol29/iss1/1/"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journals.library.ualberta.ca/eblip/index.php/EBLIP/article/view/30344"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6309904" y="411479"/>
            <a:ext cx="5486400" cy="3291840"/>
          </a:xfrm>
        </p:spPr>
        <p:txBody>
          <a:bodyPr/>
          <a:lstStyle/>
          <a:p>
            <a:r>
              <a:rPr lang="en-US" dirty="0"/>
              <a:t>DEI In Library Marketing: Recent Literature</a:t>
            </a:r>
          </a:p>
        </p:txBody>
      </p:sp>
      <p:sp>
        <p:nvSpPr>
          <p:cNvPr id="3" name="Title 1">
            <a:extLst>
              <a:ext uri="{FF2B5EF4-FFF2-40B4-BE49-F238E27FC236}">
                <a16:creationId xmlns:a16="http://schemas.microsoft.com/office/drawing/2014/main" id="{BFB50F16-3368-3DD4-95A3-EB9A1300ACD5}"/>
              </a:ext>
            </a:extLst>
          </p:cNvPr>
          <p:cNvSpPr txBox="1">
            <a:spLocks/>
          </p:cNvSpPr>
          <p:nvPr/>
        </p:nvSpPr>
        <p:spPr>
          <a:xfrm>
            <a:off x="6309904" y="4256204"/>
            <a:ext cx="5746978" cy="2190317"/>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60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a:t>Jessica Kiebler</a:t>
            </a:r>
          </a:p>
          <a:p>
            <a:endParaRPr lang="en-US" sz="2000" dirty="0"/>
          </a:p>
          <a:p>
            <a:r>
              <a:rPr lang="en-US" sz="2000" dirty="0"/>
              <a:t>ACRL National Library Marketing and Outreach Discussion Group  (LMODG)- Greater NYC</a:t>
            </a:r>
          </a:p>
          <a:p>
            <a:endParaRPr lang="en-US" sz="2000" dirty="0"/>
          </a:p>
          <a:p>
            <a:r>
              <a:rPr lang="en-US" sz="2000" dirty="0"/>
              <a:t>Summer 2024 Virtual Meeting</a:t>
            </a:r>
          </a:p>
          <a:p>
            <a:endParaRPr lang="en-US" sz="2000" dirty="0"/>
          </a:p>
          <a:p>
            <a:r>
              <a:rPr lang="en-US" sz="2000" dirty="0"/>
              <a:t>Fri Aug 30, 2024</a:t>
            </a:r>
          </a:p>
        </p:txBody>
      </p:sp>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dirty="0"/>
              <a:t>About this review</a:t>
            </a: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3657600" y="2281238"/>
            <a:ext cx="7810500" cy="3700462"/>
          </a:xfrm>
        </p:spPr>
        <p:txBody>
          <a:bodyPr>
            <a:normAutofit/>
          </a:bodyPr>
          <a:lstStyle/>
          <a:p>
            <a:r>
              <a:rPr lang="en-US" sz="2800" dirty="0"/>
              <a:t>This is in no way an extensive or systematic review of the literature! </a:t>
            </a:r>
          </a:p>
          <a:p>
            <a:r>
              <a:rPr lang="en-US" sz="2800" dirty="0"/>
              <a:t>Rather, just highlighting some of the currently discussed ideas in scholarship by librarians in the U.S. related to library marketing and DEI concepts. </a:t>
            </a:r>
          </a:p>
          <a:p>
            <a:r>
              <a:rPr lang="en-US" sz="2800" dirty="0"/>
              <a:t>My search was focused on post-2019.</a:t>
            </a: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3200312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279699" y="-65026"/>
            <a:ext cx="9778365" cy="1494596"/>
          </a:xfrm>
        </p:spPr>
        <p:txBody>
          <a:bodyPr/>
          <a:lstStyle/>
          <a:p>
            <a:r>
              <a:rPr lang="en-US" dirty="0"/>
              <a:t>An Equity Audit for DEI Data in an Academic Library (2023)</a:t>
            </a:r>
          </a:p>
        </p:txBody>
      </p:sp>
      <p:sp>
        <p:nvSpPr>
          <p:cNvPr id="3" name="Content Placeholder 2">
            <a:extLst>
              <a:ext uri="{FF2B5EF4-FFF2-40B4-BE49-F238E27FC236}">
                <a16:creationId xmlns:a16="http://schemas.microsoft.com/office/drawing/2014/main" id="{DB097449-5B72-ADA0-3B2D-1CBC160D6B90}"/>
              </a:ext>
            </a:extLst>
          </p:cNvPr>
          <p:cNvSpPr>
            <a:spLocks noGrp="1"/>
          </p:cNvSpPr>
          <p:nvPr>
            <p:ph sz="quarter" idx="15"/>
          </p:nvPr>
        </p:nvSpPr>
        <p:spPr>
          <a:xfrm>
            <a:off x="2936835" y="1429570"/>
            <a:ext cx="7992933" cy="1141508"/>
          </a:xfrm>
        </p:spPr>
        <p:txBody>
          <a:bodyPr>
            <a:normAutofit/>
          </a:bodyPr>
          <a:lstStyle/>
          <a:p>
            <a:r>
              <a:rPr lang="en-US" dirty="0"/>
              <a:t>By Ashley </a:t>
            </a:r>
            <a:r>
              <a:rPr lang="en-US" dirty="0" err="1"/>
              <a:t>Lierman</a:t>
            </a:r>
            <a:r>
              <a:rPr lang="en-US" dirty="0"/>
              <a:t>, Samantha Kennedy, </a:t>
            </a:r>
            <a:r>
              <a:rPr lang="en-US" dirty="0" err="1"/>
              <a:t>Marryam</a:t>
            </a:r>
            <a:r>
              <a:rPr lang="en-US" dirty="0"/>
              <a:t> Naqvi, Marlow </a:t>
            </a:r>
            <a:r>
              <a:rPr lang="en-US" dirty="0" err="1"/>
              <a:t>Bogino</a:t>
            </a:r>
            <a:r>
              <a:rPr lang="en-US" dirty="0"/>
              <a:t>, Christine Davidian, and Sharon An Rowan University, USA </a:t>
            </a:r>
          </a:p>
          <a:p>
            <a:r>
              <a:rPr lang="en-US" dirty="0"/>
              <a:t>Shilpa </a:t>
            </a:r>
            <a:r>
              <a:rPr lang="en-US" dirty="0" err="1"/>
              <a:t>Rele</a:t>
            </a:r>
            <a:r>
              <a:rPr lang="en-US" dirty="0"/>
              <a:t> Formerly at Rowan University, USA </a:t>
            </a:r>
          </a:p>
        </p:txBody>
      </p:sp>
      <p:sp>
        <p:nvSpPr>
          <p:cNvPr id="4" name="Content Placeholder 3">
            <a:extLst>
              <a:ext uri="{FF2B5EF4-FFF2-40B4-BE49-F238E27FC236}">
                <a16:creationId xmlns:a16="http://schemas.microsoft.com/office/drawing/2014/main" id="{41FC7B50-71A6-D8BE-C032-5EB4CF5706D5}"/>
              </a:ext>
            </a:extLst>
          </p:cNvPr>
          <p:cNvSpPr>
            <a:spLocks noGrp="1"/>
          </p:cNvSpPr>
          <p:nvPr>
            <p:ph sz="quarter" idx="16"/>
          </p:nvPr>
        </p:nvSpPr>
        <p:spPr>
          <a:xfrm>
            <a:off x="243840" y="2810035"/>
            <a:ext cx="11704320" cy="3463960"/>
          </a:xfrm>
        </p:spPr>
        <p:txBody>
          <a:bodyPr>
            <a:normAutofit/>
          </a:bodyPr>
          <a:lstStyle/>
          <a:p>
            <a:r>
              <a:rPr lang="en-US" dirty="0"/>
              <a:t>Starting a DEI Committee or committing to increasing a focus on DEI efforts is great but any planning would benefit from data (quantitative) and student experiences (qualitative) to make sure they are impactful to YOUR students. </a:t>
            </a:r>
          </a:p>
          <a:p>
            <a:r>
              <a:rPr lang="en-US" dirty="0"/>
              <a:t>This paper outlines the process of surveys and interviews done at Rowan University in 2021 that were used to gather data that was analyzed along demographic lines to look for patterns to guide the work of a Library DEI committee. </a:t>
            </a:r>
          </a:p>
          <a:p>
            <a:r>
              <a:rPr lang="en-US" dirty="0"/>
              <a:t>An example finding from the audit: </a:t>
            </a:r>
            <a:r>
              <a:rPr lang="en-US" i="1" dirty="0"/>
              <a:t>“While we found no patterns of inequity with regard to comfort with asking for help, we did find that nonbinary and/or transgender respondents rated their comfort with using library services in general significantly lower than did others, and LGBTQ+ users and non-native English speakers reported significantly lower levels of overall satisfaction with library services.” </a:t>
            </a:r>
          </a:p>
        </p:txBody>
      </p:sp>
      <p:sp>
        <p:nvSpPr>
          <p:cNvPr id="6" name="TextBox 5">
            <a:extLst>
              <a:ext uri="{FF2B5EF4-FFF2-40B4-BE49-F238E27FC236}">
                <a16:creationId xmlns:a16="http://schemas.microsoft.com/office/drawing/2014/main" id="{A5EBEB5B-57DB-BBFE-9892-29379C2B00C5}"/>
              </a:ext>
            </a:extLst>
          </p:cNvPr>
          <p:cNvSpPr txBox="1"/>
          <p:nvPr/>
        </p:nvSpPr>
        <p:spPr>
          <a:xfrm>
            <a:off x="2065468" y="6328286"/>
            <a:ext cx="10801573" cy="369332"/>
          </a:xfrm>
          <a:prstGeom prst="rect">
            <a:avLst/>
          </a:prstGeom>
          <a:noFill/>
        </p:spPr>
        <p:txBody>
          <a:bodyPr wrap="square">
            <a:spAutoFit/>
          </a:bodyPr>
          <a:lstStyle/>
          <a:p>
            <a:r>
              <a:rPr lang="en-US" dirty="0">
                <a:solidFill>
                  <a:schemeClr val="bg1"/>
                </a:solidFill>
                <a:hlinkClick r:id="rId3"/>
              </a:rPr>
              <a:t>https://www.libraryassessment.org/wp-content/uploads/2023/03/119-Lierman-An-Equity-Audit.pdf</a:t>
            </a:r>
            <a:r>
              <a:rPr lang="en-US" dirty="0">
                <a:solidFill>
                  <a:schemeClr val="bg1"/>
                </a:solidFill>
              </a:rPr>
              <a:t> </a:t>
            </a:r>
          </a:p>
        </p:txBody>
      </p:sp>
    </p:spTree>
    <p:extLst>
      <p:ext uri="{BB962C8B-B14F-4D97-AF65-F5344CB8AC3E}">
        <p14:creationId xmlns:p14="http://schemas.microsoft.com/office/powerpoint/2010/main" val="888484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170965" y="304970"/>
            <a:ext cx="10683507" cy="997818"/>
          </a:xfrm>
        </p:spPr>
        <p:txBody>
          <a:bodyPr/>
          <a:lstStyle/>
          <a:p>
            <a:r>
              <a:rPr lang="en-US" sz="3600" dirty="0"/>
              <a:t>Practical Library Marketing (Book)</a:t>
            </a:r>
          </a:p>
        </p:txBody>
      </p:sp>
      <p:sp>
        <p:nvSpPr>
          <p:cNvPr id="3" name="Content Placeholder 2">
            <a:extLst>
              <a:ext uri="{FF2B5EF4-FFF2-40B4-BE49-F238E27FC236}">
                <a16:creationId xmlns:a16="http://schemas.microsoft.com/office/drawing/2014/main" id="{DB097449-5B72-ADA0-3B2D-1CBC160D6B90}"/>
              </a:ext>
            </a:extLst>
          </p:cNvPr>
          <p:cNvSpPr>
            <a:spLocks noGrp="1"/>
          </p:cNvSpPr>
          <p:nvPr>
            <p:ph sz="quarter" idx="15"/>
          </p:nvPr>
        </p:nvSpPr>
        <p:spPr>
          <a:xfrm>
            <a:off x="2984360" y="1563684"/>
            <a:ext cx="7699278" cy="997818"/>
          </a:xfrm>
        </p:spPr>
        <p:txBody>
          <a:bodyPr vert="horz" lIns="0" tIns="45720" rIns="0" bIns="0" rtlCol="0" anchor="t">
            <a:normAutofit/>
          </a:bodyPr>
          <a:lstStyle/>
          <a:p>
            <a:pPr>
              <a:lnSpc>
                <a:spcPct val="120000"/>
              </a:lnSpc>
              <a:spcBef>
                <a:spcPts val="600"/>
              </a:spcBef>
            </a:pPr>
            <a:r>
              <a:rPr lang="en-US" dirty="0"/>
              <a:t>By Stephanie Espinoza Villamor &amp; Kimberly </a:t>
            </a:r>
            <a:r>
              <a:rPr lang="en-US" dirty="0" err="1"/>
              <a:t>Shotick</a:t>
            </a:r>
            <a:endParaRPr lang="en-US"/>
          </a:p>
        </p:txBody>
      </p:sp>
      <p:sp>
        <p:nvSpPr>
          <p:cNvPr id="4" name="Content Placeholder 3">
            <a:extLst>
              <a:ext uri="{FF2B5EF4-FFF2-40B4-BE49-F238E27FC236}">
                <a16:creationId xmlns:a16="http://schemas.microsoft.com/office/drawing/2014/main" id="{41FC7B50-71A6-D8BE-C032-5EB4CF5706D5}"/>
              </a:ext>
            </a:extLst>
          </p:cNvPr>
          <p:cNvSpPr>
            <a:spLocks noGrp="1"/>
          </p:cNvSpPr>
          <p:nvPr>
            <p:ph sz="quarter" idx="16"/>
          </p:nvPr>
        </p:nvSpPr>
        <p:spPr>
          <a:xfrm>
            <a:off x="243840" y="2561502"/>
            <a:ext cx="11201233" cy="3853308"/>
          </a:xfrm>
        </p:spPr>
        <p:txBody>
          <a:bodyPr vert="horz" lIns="0" tIns="45720" rIns="0" bIns="0" rtlCol="0" anchor="t">
            <a:normAutofit/>
          </a:bodyPr>
          <a:lstStyle/>
          <a:p>
            <a:r>
              <a:rPr lang="en-US" dirty="0"/>
              <a:t>Waiting for it from ILL</a:t>
            </a:r>
          </a:p>
          <a:p>
            <a:r>
              <a:rPr lang="en-US" dirty="0"/>
              <a:t>Has a whole section on DEI in Marketing</a:t>
            </a:r>
          </a:p>
          <a:p>
            <a:endParaRPr lang="en-US" dirty="0"/>
          </a:p>
        </p:txBody>
      </p:sp>
      <p:sp>
        <p:nvSpPr>
          <p:cNvPr id="6" name="TextBox 5">
            <a:extLst>
              <a:ext uri="{FF2B5EF4-FFF2-40B4-BE49-F238E27FC236}">
                <a16:creationId xmlns:a16="http://schemas.microsoft.com/office/drawing/2014/main" id="{A5EBEB5B-57DB-BBFE-9892-29379C2B00C5}"/>
              </a:ext>
            </a:extLst>
          </p:cNvPr>
          <p:cNvSpPr txBox="1"/>
          <p:nvPr/>
        </p:nvSpPr>
        <p:spPr>
          <a:xfrm>
            <a:off x="7676941" y="6414810"/>
            <a:ext cx="4405332" cy="369332"/>
          </a:xfrm>
          <a:prstGeom prst="rect">
            <a:avLst/>
          </a:prstGeom>
          <a:noFill/>
        </p:spPr>
        <p:txBody>
          <a:bodyPr wrap="square">
            <a:spAutoFit/>
          </a:bodyPr>
          <a:lstStyle/>
          <a:p>
            <a:r>
              <a:rPr lang="en-US" dirty="0">
                <a:solidFill>
                  <a:schemeClr val="bg1"/>
                </a:solidFill>
                <a:hlinkClick r:id="rId3"/>
              </a:rPr>
              <a:t>https://www.jstor.org/stable/48750684</a:t>
            </a:r>
            <a:r>
              <a:rPr lang="en-US" dirty="0">
                <a:solidFill>
                  <a:schemeClr val="bg1"/>
                </a:solidFill>
              </a:rPr>
              <a:t> </a:t>
            </a:r>
          </a:p>
        </p:txBody>
      </p:sp>
    </p:spTree>
    <p:extLst>
      <p:ext uri="{BB962C8B-B14F-4D97-AF65-F5344CB8AC3E}">
        <p14:creationId xmlns:p14="http://schemas.microsoft.com/office/powerpoint/2010/main" val="3781809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584499" y="456941"/>
            <a:ext cx="9925005" cy="1494596"/>
          </a:xfrm>
        </p:spPr>
        <p:txBody>
          <a:bodyPr/>
          <a:lstStyle/>
          <a:p>
            <a:r>
              <a:rPr lang="en-US" sz="3600" dirty="0"/>
              <a:t>Increasing Patron’s Outreach and Engagement through Relationship Marketing: A Case Study (2022)</a:t>
            </a:r>
          </a:p>
        </p:txBody>
      </p:sp>
      <p:sp>
        <p:nvSpPr>
          <p:cNvPr id="3" name="Content Placeholder 2">
            <a:extLst>
              <a:ext uri="{FF2B5EF4-FFF2-40B4-BE49-F238E27FC236}">
                <a16:creationId xmlns:a16="http://schemas.microsoft.com/office/drawing/2014/main" id="{DB097449-5B72-ADA0-3B2D-1CBC160D6B90}"/>
              </a:ext>
            </a:extLst>
          </p:cNvPr>
          <p:cNvSpPr>
            <a:spLocks noGrp="1"/>
          </p:cNvSpPr>
          <p:nvPr>
            <p:ph sz="quarter" idx="15"/>
          </p:nvPr>
        </p:nvSpPr>
        <p:spPr>
          <a:xfrm>
            <a:off x="2851491" y="1940454"/>
            <a:ext cx="7992933" cy="447998"/>
          </a:xfrm>
        </p:spPr>
        <p:txBody>
          <a:bodyPr>
            <a:normAutofit/>
          </a:bodyPr>
          <a:lstStyle/>
          <a:p>
            <a:r>
              <a:rPr lang="en-US" dirty="0"/>
              <a:t>Margaret </a:t>
            </a:r>
            <a:r>
              <a:rPr lang="en-US" dirty="0" err="1"/>
              <a:t>Adeogun</a:t>
            </a:r>
            <a:r>
              <a:rPr lang="en-US" dirty="0"/>
              <a:t>, Andrews University</a:t>
            </a:r>
          </a:p>
        </p:txBody>
      </p:sp>
      <p:sp>
        <p:nvSpPr>
          <p:cNvPr id="4" name="Content Placeholder 3">
            <a:extLst>
              <a:ext uri="{FF2B5EF4-FFF2-40B4-BE49-F238E27FC236}">
                <a16:creationId xmlns:a16="http://schemas.microsoft.com/office/drawing/2014/main" id="{41FC7B50-71A6-D8BE-C032-5EB4CF5706D5}"/>
              </a:ext>
            </a:extLst>
          </p:cNvPr>
          <p:cNvSpPr>
            <a:spLocks noGrp="1"/>
          </p:cNvSpPr>
          <p:nvPr>
            <p:ph sz="quarter" idx="16"/>
          </p:nvPr>
        </p:nvSpPr>
        <p:spPr>
          <a:xfrm>
            <a:off x="243840" y="2474977"/>
            <a:ext cx="11704320" cy="3853308"/>
          </a:xfrm>
        </p:spPr>
        <p:txBody>
          <a:bodyPr>
            <a:normAutofit fontScale="92500" lnSpcReduction="20000"/>
          </a:bodyPr>
          <a:lstStyle/>
          <a:p>
            <a:r>
              <a:rPr lang="en-US" dirty="0"/>
              <a:t>The author defines the relationship marketing model and the importance of the constructs of empathy, trust, goodwill, and commitment in this process. </a:t>
            </a:r>
          </a:p>
          <a:p>
            <a:r>
              <a:rPr lang="en-US" i="1" dirty="0"/>
              <a:t>“Relationship marketing model focuses on cultivating more profound, more meaningful long-term relationships with customers to ensure long-term satisfaction and endearment to the library. Relationship marketing is a paradigm shift from a transactional model that focuses on marketing products and services to building and strengthening relationships between the librarian and the information user to boost the librarian’s understanding of patrons’ needs.”</a:t>
            </a:r>
          </a:p>
          <a:p>
            <a:r>
              <a:rPr lang="en-US" dirty="0"/>
              <a:t>The article then discusses some of the practical steps that the James White Library took to implement RMM:</a:t>
            </a:r>
          </a:p>
          <a:p>
            <a:pPr marL="342900" indent="-342900">
              <a:buFont typeface="Arial" panose="020B0604020202020204" pitchFamily="34" charset="0"/>
              <a:buChar char="•"/>
            </a:pPr>
            <a:r>
              <a:rPr lang="en-US" dirty="0"/>
              <a:t>Multicultural Competence for Public Service Desk</a:t>
            </a:r>
          </a:p>
          <a:p>
            <a:pPr marL="342900" indent="-342900">
              <a:buFont typeface="Arial" panose="020B0604020202020204" pitchFamily="34" charset="0"/>
              <a:buChar char="•"/>
            </a:pPr>
            <a:r>
              <a:rPr lang="en-US" dirty="0"/>
              <a:t>The James White Library Tea Time</a:t>
            </a:r>
          </a:p>
          <a:p>
            <a:pPr marL="342900" indent="-342900">
              <a:buFont typeface="Arial" panose="020B0604020202020204" pitchFamily="34" charset="0"/>
              <a:buChar char="•"/>
            </a:pPr>
            <a:r>
              <a:rPr lang="en-US" dirty="0"/>
              <a:t>Campus Diversity Exhibitions &amp; Décor</a:t>
            </a:r>
          </a:p>
          <a:p>
            <a:pPr marL="342900" indent="-342900">
              <a:buFont typeface="Arial" panose="020B0604020202020204" pitchFamily="34" charset="0"/>
              <a:buChar char="•"/>
            </a:pPr>
            <a:r>
              <a:rPr lang="en-US" dirty="0"/>
              <a:t>Customized Postcards Writing Events</a:t>
            </a:r>
          </a:p>
          <a:p>
            <a:pPr marL="342900" indent="-342900">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A5EBEB5B-57DB-BBFE-9892-29379C2B00C5}"/>
              </a:ext>
            </a:extLst>
          </p:cNvPr>
          <p:cNvSpPr txBox="1"/>
          <p:nvPr/>
        </p:nvSpPr>
        <p:spPr>
          <a:xfrm>
            <a:off x="3352801" y="6414810"/>
            <a:ext cx="8729472" cy="369332"/>
          </a:xfrm>
          <a:prstGeom prst="rect">
            <a:avLst/>
          </a:prstGeom>
          <a:noFill/>
        </p:spPr>
        <p:txBody>
          <a:bodyPr wrap="square">
            <a:spAutoFit/>
          </a:bodyPr>
          <a:lstStyle/>
          <a:p>
            <a:r>
              <a:rPr lang="en-US" dirty="0">
                <a:solidFill>
                  <a:schemeClr val="bg1"/>
                </a:solidFill>
                <a:hlinkClick r:id="rId3"/>
              </a:rPr>
              <a:t>https://digitalcommons.andrews.edu/cgi/viewcontent.cgi?article=5265&amp;context=pubs</a:t>
            </a:r>
            <a:r>
              <a:rPr lang="en-US" dirty="0">
                <a:solidFill>
                  <a:schemeClr val="bg1"/>
                </a:solidFill>
              </a:rPr>
              <a:t> </a:t>
            </a:r>
          </a:p>
        </p:txBody>
      </p:sp>
    </p:spTree>
    <p:extLst>
      <p:ext uri="{BB962C8B-B14F-4D97-AF65-F5344CB8AC3E}">
        <p14:creationId xmlns:p14="http://schemas.microsoft.com/office/powerpoint/2010/main" val="396167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191755" y="215606"/>
            <a:ext cx="10308772" cy="905070"/>
          </a:xfrm>
        </p:spPr>
        <p:txBody>
          <a:bodyPr/>
          <a:lstStyle/>
          <a:p>
            <a:r>
              <a:rPr lang="en-US" sz="3600" dirty="0"/>
              <a:t>Programming Ideas from C&amp;RL News</a:t>
            </a:r>
          </a:p>
        </p:txBody>
      </p:sp>
      <p:sp>
        <p:nvSpPr>
          <p:cNvPr id="11" name="TextBox 10">
            <a:extLst>
              <a:ext uri="{FF2B5EF4-FFF2-40B4-BE49-F238E27FC236}">
                <a16:creationId xmlns:a16="http://schemas.microsoft.com/office/drawing/2014/main" id="{3F8DC964-6EA5-F701-85D5-95029CAD2242}"/>
              </a:ext>
            </a:extLst>
          </p:cNvPr>
          <p:cNvSpPr txBox="1"/>
          <p:nvPr/>
        </p:nvSpPr>
        <p:spPr>
          <a:xfrm>
            <a:off x="298101" y="1657199"/>
            <a:ext cx="11595798" cy="1200329"/>
          </a:xfrm>
          <a:prstGeom prst="rect">
            <a:avLst/>
          </a:prstGeom>
          <a:noFill/>
        </p:spPr>
        <p:txBody>
          <a:bodyPr wrap="square">
            <a:spAutoFit/>
          </a:bodyPr>
          <a:lstStyle/>
          <a:p>
            <a:r>
              <a:rPr lang="en-US" dirty="0">
                <a:hlinkClick r:id="rId3"/>
              </a:rPr>
              <a:t>COVID-19, collections, and collaboration </a:t>
            </a:r>
            <a:r>
              <a:rPr lang="en-US" dirty="0">
                <a:solidFill>
                  <a:schemeClr val="bg1"/>
                </a:solidFill>
              </a:rPr>
              <a:t>by Jessica </a:t>
            </a:r>
            <a:r>
              <a:rPr lang="en-US" dirty="0" err="1">
                <a:solidFill>
                  <a:schemeClr val="bg1"/>
                </a:solidFill>
              </a:rPr>
              <a:t>Kohout</a:t>
            </a:r>
            <a:r>
              <a:rPr lang="en-US" dirty="0">
                <a:solidFill>
                  <a:schemeClr val="bg1"/>
                </a:solidFill>
              </a:rPr>
              <a:t>-Tailor and Lili Klar</a:t>
            </a:r>
          </a:p>
          <a:p>
            <a:pPr marL="342900" indent="-342900">
              <a:buFont typeface="Arial" panose="020B0604020202020204" pitchFamily="34" charset="0"/>
              <a:buChar char="•"/>
            </a:pPr>
            <a:r>
              <a:rPr lang="en-US" dirty="0">
                <a:solidFill>
                  <a:schemeClr val="bg1"/>
                </a:solidFill>
              </a:rPr>
              <a:t>“Creating virtual displays can also become an opportunity to support and promote equity, diversity, and inclusion (EDI) within the library and campus wide.” (For Hispanic Heritage Month, Coming Out Week, and Asian Pacific American Heritage Month)</a:t>
            </a:r>
          </a:p>
        </p:txBody>
      </p:sp>
      <p:sp>
        <p:nvSpPr>
          <p:cNvPr id="12" name="TextBox 11">
            <a:extLst>
              <a:ext uri="{FF2B5EF4-FFF2-40B4-BE49-F238E27FC236}">
                <a16:creationId xmlns:a16="http://schemas.microsoft.com/office/drawing/2014/main" id="{5D5CD7B1-7F8D-D50E-8437-438055862CBC}"/>
              </a:ext>
            </a:extLst>
          </p:cNvPr>
          <p:cNvSpPr txBox="1"/>
          <p:nvPr/>
        </p:nvSpPr>
        <p:spPr>
          <a:xfrm>
            <a:off x="1627832" y="3429000"/>
            <a:ext cx="10350639" cy="2308324"/>
          </a:xfrm>
          <a:prstGeom prst="rect">
            <a:avLst/>
          </a:prstGeom>
          <a:noFill/>
        </p:spPr>
        <p:txBody>
          <a:bodyPr wrap="square">
            <a:spAutoFit/>
          </a:bodyPr>
          <a:lstStyle/>
          <a:p>
            <a:r>
              <a:rPr lang="en-US" dirty="0">
                <a:solidFill>
                  <a:schemeClr val="bg1"/>
                </a:solidFill>
                <a:hlinkClick r:id="rId4"/>
              </a:rPr>
              <a:t>You Belong in the STEM Library: Outreach Addressing the Unique Needs of Students</a:t>
            </a:r>
            <a:r>
              <a:rPr lang="en-US" dirty="0">
                <a:solidFill>
                  <a:schemeClr val="bg1"/>
                </a:solidFill>
              </a:rPr>
              <a:t> by Denise Wetzel and Sara Kern</a:t>
            </a:r>
          </a:p>
          <a:p>
            <a:pPr marL="285750" indent="-285750">
              <a:buFont typeface="Arial" panose="020B0604020202020204" pitchFamily="34" charset="0"/>
              <a:buChar char="•"/>
            </a:pPr>
            <a:r>
              <a:rPr lang="en-US" dirty="0">
                <a:solidFill>
                  <a:schemeClr val="bg1"/>
                </a:solidFill>
              </a:rPr>
              <a:t>“Building partnerships with student organizations encourages students to feel a sense of ownership of the library space and helps librarians develop displays and programming directly tied to student interest. These groups have already been identified to improve students’ sense of belonging.” Also combined events “with celebratory months, like one by the National Society for Black Engineers during Black History Month and the Society of Women Engineers during Women’s History Month.”</a:t>
            </a:r>
          </a:p>
          <a:p>
            <a:endParaRPr lang="en-US" dirty="0">
              <a:solidFill>
                <a:schemeClr val="bg1"/>
              </a:solidFill>
            </a:endParaRPr>
          </a:p>
        </p:txBody>
      </p:sp>
    </p:spTree>
    <p:extLst>
      <p:ext uri="{BB962C8B-B14F-4D97-AF65-F5344CB8AC3E}">
        <p14:creationId xmlns:p14="http://schemas.microsoft.com/office/powerpoint/2010/main" val="2572082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150869" y="-6529"/>
            <a:ext cx="10683507" cy="1494596"/>
          </a:xfrm>
        </p:spPr>
        <p:txBody>
          <a:bodyPr/>
          <a:lstStyle/>
          <a:p>
            <a:r>
              <a:rPr lang="en-US" sz="3600" dirty="0"/>
              <a:t>Responding to Hate: How National and Local Incidents Sparked Action at the UNLV University Libraries (2020)</a:t>
            </a:r>
          </a:p>
        </p:txBody>
      </p:sp>
      <p:sp>
        <p:nvSpPr>
          <p:cNvPr id="3" name="Content Placeholder 2">
            <a:extLst>
              <a:ext uri="{FF2B5EF4-FFF2-40B4-BE49-F238E27FC236}">
                <a16:creationId xmlns:a16="http://schemas.microsoft.com/office/drawing/2014/main" id="{DB097449-5B72-ADA0-3B2D-1CBC160D6B90}"/>
              </a:ext>
            </a:extLst>
          </p:cNvPr>
          <p:cNvSpPr>
            <a:spLocks noGrp="1"/>
          </p:cNvSpPr>
          <p:nvPr>
            <p:ph sz="quarter" idx="15"/>
          </p:nvPr>
        </p:nvSpPr>
        <p:spPr>
          <a:xfrm>
            <a:off x="2801250" y="1433897"/>
            <a:ext cx="7699278" cy="997818"/>
          </a:xfrm>
        </p:spPr>
        <p:txBody>
          <a:bodyPr>
            <a:normAutofit fontScale="85000" lnSpcReduction="20000"/>
          </a:bodyPr>
          <a:lstStyle/>
          <a:p>
            <a:pPr>
              <a:lnSpc>
                <a:spcPct val="120000"/>
              </a:lnSpc>
              <a:spcBef>
                <a:spcPts val="600"/>
              </a:spcBef>
            </a:pPr>
            <a:r>
              <a:rPr lang="en-US" dirty="0"/>
              <a:t>Brittany Paloma Fiedler , University of Nevada, Las Vegas, </a:t>
            </a:r>
            <a:r>
              <a:rPr lang="en-US" dirty="0">
                <a:hlinkClick r:id="rId3"/>
              </a:rPr>
              <a:t>brittany.fiedler@unlv.edu</a:t>
            </a:r>
            <a:endParaRPr lang="en-US" dirty="0"/>
          </a:p>
          <a:p>
            <a:pPr>
              <a:lnSpc>
                <a:spcPct val="120000"/>
              </a:lnSpc>
              <a:spcBef>
                <a:spcPts val="600"/>
              </a:spcBef>
            </a:pPr>
            <a:r>
              <a:rPr lang="en-US" dirty="0" err="1"/>
              <a:t>Rosan</a:t>
            </a:r>
            <a:r>
              <a:rPr lang="en-US" dirty="0"/>
              <a:t> </a:t>
            </a:r>
            <a:r>
              <a:rPr lang="en-US" dirty="0" err="1"/>
              <a:t>Mitola</a:t>
            </a:r>
            <a:r>
              <a:rPr lang="en-US" dirty="0"/>
              <a:t>, University of Nevada, Las Vegas, </a:t>
            </a:r>
            <a:r>
              <a:rPr lang="en-US" dirty="0">
                <a:hlinkClick r:id="rId4"/>
              </a:rPr>
              <a:t>rosan.mitola@unlv.edu</a:t>
            </a:r>
            <a:r>
              <a:rPr lang="en-US" dirty="0"/>
              <a:t> </a:t>
            </a:r>
          </a:p>
          <a:p>
            <a:pPr>
              <a:lnSpc>
                <a:spcPct val="120000"/>
              </a:lnSpc>
              <a:spcBef>
                <a:spcPts val="600"/>
              </a:spcBef>
            </a:pPr>
            <a:r>
              <a:rPr lang="en-US" dirty="0"/>
              <a:t>James Cheng, University of Nevada, Las Vegas, james.cheng@unlv.edu</a:t>
            </a:r>
          </a:p>
        </p:txBody>
      </p:sp>
      <p:sp>
        <p:nvSpPr>
          <p:cNvPr id="4" name="Content Placeholder 3">
            <a:extLst>
              <a:ext uri="{FF2B5EF4-FFF2-40B4-BE49-F238E27FC236}">
                <a16:creationId xmlns:a16="http://schemas.microsoft.com/office/drawing/2014/main" id="{41FC7B50-71A6-D8BE-C032-5EB4CF5706D5}"/>
              </a:ext>
            </a:extLst>
          </p:cNvPr>
          <p:cNvSpPr>
            <a:spLocks noGrp="1"/>
          </p:cNvSpPr>
          <p:nvPr>
            <p:ph sz="quarter" idx="16"/>
          </p:nvPr>
        </p:nvSpPr>
        <p:spPr>
          <a:xfrm>
            <a:off x="243840" y="2561502"/>
            <a:ext cx="11201233" cy="3853308"/>
          </a:xfrm>
        </p:spPr>
        <p:txBody>
          <a:bodyPr>
            <a:normAutofit/>
          </a:bodyPr>
          <a:lstStyle/>
          <a:p>
            <a:r>
              <a:rPr lang="en-US" dirty="0"/>
              <a:t>This paper discusses the impact of the 2016 election on the UNLV community and how librarians worked to expand their community of inclusion and safety for all students through DEI programming. They discuss important considerations for librarians undertaking DEI outreach work. Also includes a listing of wide-ranging DEI events undertaken by the UNLV staff which are an amazing inspiration. </a:t>
            </a:r>
          </a:p>
          <a:p>
            <a:pPr marL="342900" indent="-342900">
              <a:buFont typeface="Arial" panose="020B0604020202020204" pitchFamily="34" charset="0"/>
              <a:buChar char="•"/>
            </a:pPr>
            <a:r>
              <a:rPr lang="en-US" dirty="0"/>
              <a:t>“Not every initiative a diversity committee puts forth will be accepted, and not every event they organize will be well-attended. Because everyone enters EDI conversations in a different place, it can be difficult to  recommend professional development that meets every person’s needs and interest level.”</a:t>
            </a:r>
          </a:p>
          <a:p>
            <a:pPr marL="342900" indent="-342900">
              <a:buFont typeface="Arial" panose="020B0604020202020204" pitchFamily="34" charset="0"/>
              <a:buChar char="•"/>
            </a:pPr>
            <a:r>
              <a:rPr lang="en-US" dirty="0"/>
              <a:t>“People who are members of marginalized communities are often the ones who are both interested in and expected to do the work. This disproportionate distribution of labor, along with the potential for or actual experiences of harassment, can lead to fatigue and burnout.”</a:t>
            </a:r>
          </a:p>
          <a:p>
            <a:pPr marL="342900" indent="-342900">
              <a:buFont typeface="Arial" panose="020B0604020202020204" pitchFamily="34" charset="0"/>
              <a:buChar char="•"/>
            </a:pPr>
            <a:endParaRPr lang="en-US" dirty="0"/>
          </a:p>
          <a:p>
            <a:endParaRPr lang="en-US" dirty="0"/>
          </a:p>
          <a:p>
            <a:pPr marL="342900" indent="-342900">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A5EBEB5B-57DB-BBFE-9892-29379C2B00C5}"/>
              </a:ext>
            </a:extLst>
          </p:cNvPr>
          <p:cNvSpPr txBox="1"/>
          <p:nvPr/>
        </p:nvSpPr>
        <p:spPr>
          <a:xfrm>
            <a:off x="2984360" y="6414810"/>
            <a:ext cx="9097913" cy="369332"/>
          </a:xfrm>
          <a:prstGeom prst="rect">
            <a:avLst/>
          </a:prstGeom>
          <a:noFill/>
        </p:spPr>
        <p:txBody>
          <a:bodyPr wrap="square">
            <a:spAutoFit/>
          </a:bodyPr>
          <a:lstStyle/>
          <a:p>
            <a:r>
              <a:rPr lang="en-US" dirty="0">
                <a:solidFill>
                  <a:schemeClr val="bg1"/>
                </a:solidFill>
                <a:hlinkClick r:id="rId5"/>
              </a:rPr>
              <a:t>https://digitalscholarship.unlv.edu/cgi/viewcontent.cgi?article=1678&amp;context=lib_articles</a:t>
            </a:r>
            <a:r>
              <a:rPr lang="en-US" dirty="0">
                <a:solidFill>
                  <a:schemeClr val="bg1"/>
                </a:solidFill>
              </a:rPr>
              <a:t> </a:t>
            </a:r>
          </a:p>
        </p:txBody>
      </p:sp>
    </p:spTree>
    <p:extLst>
      <p:ext uri="{BB962C8B-B14F-4D97-AF65-F5344CB8AC3E}">
        <p14:creationId xmlns:p14="http://schemas.microsoft.com/office/powerpoint/2010/main" val="3145211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150869" y="-6529"/>
            <a:ext cx="10683507" cy="1494596"/>
          </a:xfrm>
        </p:spPr>
        <p:txBody>
          <a:bodyPr/>
          <a:lstStyle/>
          <a:p>
            <a:r>
              <a:rPr lang="en-US" sz="3600" dirty="0"/>
              <a:t>The Five </a:t>
            </a:r>
            <a:r>
              <a:rPr lang="en-US" sz="3600" dirty="0" err="1"/>
              <a:t>Labours</a:t>
            </a:r>
            <a:r>
              <a:rPr lang="en-US" sz="3600" dirty="0"/>
              <a:t> of Equity, Diversity, Inclusion, and Anti-racism Work of Racialized Academic Librarians (2023)</a:t>
            </a:r>
          </a:p>
        </p:txBody>
      </p:sp>
      <p:sp>
        <p:nvSpPr>
          <p:cNvPr id="3" name="Content Placeholder 2">
            <a:extLst>
              <a:ext uri="{FF2B5EF4-FFF2-40B4-BE49-F238E27FC236}">
                <a16:creationId xmlns:a16="http://schemas.microsoft.com/office/drawing/2014/main" id="{DB097449-5B72-ADA0-3B2D-1CBC160D6B90}"/>
              </a:ext>
            </a:extLst>
          </p:cNvPr>
          <p:cNvSpPr>
            <a:spLocks noGrp="1"/>
          </p:cNvSpPr>
          <p:nvPr>
            <p:ph sz="quarter" idx="15"/>
          </p:nvPr>
        </p:nvSpPr>
        <p:spPr>
          <a:xfrm>
            <a:off x="2984360" y="1563684"/>
            <a:ext cx="7699278" cy="997818"/>
          </a:xfrm>
        </p:spPr>
        <p:txBody>
          <a:bodyPr>
            <a:normAutofit fontScale="85000" lnSpcReduction="20000"/>
          </a:bodyPr>
          <a:lstStyle/>
          <a:p>
            <a:pPr>
              <a:lnSpc>
                <a:spcPct val="120000"/>
              </a:lnSpc>
              <a:spcBef>
                <a:spcPts val="600"/>
              </a:spcBef>
            </a:pPr>
            <a:r>
              <a:rPr lang="en-US" dirty="0"/>
              <a:t>Silvia </a:t>
            </a:r>
            <a:r>
              <a:rPr lang="en-US" dirty="0" err="1"/>
              <a:t>Vong</a:t>
            </a:r>
            <a:r>
              <a:rPr lang="en-US" dirty="0"/>
              <a:t>, University of Toronto, Canada</a:t>
            </a:r>
          </a:p>
          <a:p>
            <a:pPr>
              <a:lnSpc>
                <a:spcPct val="120000"/>
              </a:lnSpc>
              <a:spcBef>
                <a:spcPts val="600"/>
              </a:spcBef>
            </a:pPr>
            <a:r>
              <a:rPr lang="en-US" dirty="0" err="1"/>
              <a:t>llan</a:t>
            </a:r>
            <a:r>
              <a:rPr lang="en-US" dirty="0"/>
              <a:t> Cho, University of British Columbia, Canada</a:t>
            </a:r>
          </a:p>
          <a:p>
            <a:pPr>
              <a:lnSpc>
                <a:spcPct val="120000"/>
              </a:lnSpc>
              <a:spcBef>
                <a:spcPts val="600"/>
              </a:spcBef>
            </a:pPr>
            <a:r>
              <a:rPr lang="en-US" dirty="0"/>
              <a:t>Elaina </a:t>
            </a:r>
            <a:r>
              <a:rPr lang="en-US" dirty="0" err="1"/>
              <a:t>Norlin</a:t>
            </a:r>
            <a:r>
              <a:rPr lang="en-US" dirty="0"/>
              <a:t>, Association of Southeastern Research Libraries, USA</a:t>
            </a:r>
          </a:p>
        </p:txBody>
      </p:sp>
      <p:sp>
        <p:nvSpPr>
          <p:cNvPr id="4" name="Content Placeholder 3">
            <a:extLst>
              <a:ext uri="{FF2B5EF4-FFF2-40B4-BE49-F238E27FC236}">
                <a16:creationId xmlns:a16="http://schemas.microsoft.com/office/drawing/2014/main" id="{41FC7B50-71A6-D8BE-C032-5EB4CF5706D5}"/>
              </a:ext>
            </a:extLst>
          </p:cNvPr>
          <p:cNvSpPr>
            <a:spLocks noGrp="1"/>
          </p:cNvSpPr>
          <p:nvPr>
            <p:ph sz="quarter" idx="16"/>
          </p:nvPr>
        </p:nvSpPr>
        <p:spPr>
          <a:xfrm>
            <a:off x="243840" y="2561502"/>
            <a:ext cx="11201233" cy="3853308"/>
          </a:xfrm>
        </p:spPr>
        <p:txBody>
          <a:bodyPr>
            <a:normAutofit/>
          </a:bodyPr>
          <a:lstStyle/>
          <a:p>
            <a:endParaRPr lang="en-US" dirty="0"/>
          </a:p>
          <a:p>
            <a:r>
              <a:rPr lang="en-US" dirty="0"/>
              <a:t>While this paper does not speak about marketing specifically, it compliments the previous paper by Paloma Fiedler, </a:t>
            </a:r>
            <a:r>
              <a:rPr lang="en-US" dirty="0" err="1"/>
              <a:t>Mitola</a:t>
            </a:r>
            <a:r>
              <a:rPr lang="en-US" dirty="0"/>
              <a:t>, and Cheng in that it focuses on the </a:t>
            </a:r>
            <a:r>
              <a:rPr lang="en-US" dirty="0" err="1"/>
              <a:t>labour</a:t>
            </a:r>
            <a:r>
              <a:rPr lang="en-US" dirty="0"/>
              <a:t> of DEI work and its disproportionate impact on people from marginalized groups.</a:t>
            </a:r>
          </a:p>
          <a:p>
            <a:r>
              <a:rPr lang="en-US" i="1" dirty="0"/>
              <a:t>“This study unpacks the experiences of academic librarians who identify as racialized, a concept that refers to actions and processes rather than an identity, to better understand the weight of equity, diversity, inclusion, and anti-racism work. The themes that emerged from the interviews with the librarians were emotional </a:t>
            </a:r>
            <a:r>
              <a:rPr lang="en-US" i="1" dirty="0" err="1"/>
              <a:t>labour</a:t>
            </a:r>
            <a:r>
              <a:rPr lang="en-US" i="1" dirty="0"/>
              <a:t>, interpretive </a:t>
            </a:r>
            <a:r>
              <a:rPr lang="en-US" i="1" dirty="0" err="1"/>
              <a:t>labour</a:t>
            </a:r>
            <a:r>
              <a:rPr lang="en-US" i="1" dirty="0"/>
              <a:t>, identity </a:t>
            </a:r>
            <a:r>
              <a:rPr lang="en-US" i="1" dirty="0" err="1"/>
              <a:t>labour</a:t>
            </a:r>
            <a:r>
              <a:rPr lang="en-US" i="1" dirty="0"/>
              <a:t>, racialized </a:t>
            </a:r>
            <a:r>
              <a:rPr lang="en-US" i="1" dirty="0" err="1"/>
              <a:t>labour</a:t>
            </a:r>
            <a:r>
              <a:rPr lang="en-US" i="1" dirty="0"/>
              <a:t>, and aspirational </a:t>
            </a:r>
            <a:r>
              <a:rPr lang="en-US" i="1" dirty="0" err="1"/>
              <a:t>labour</a:t>
            </a:r>
            <a:r>
              <a:rPr lang="en-US" i="1" dirty="0"/>
              <a:t>.”</a:t>
            </a:r>
          </a:p>
          <a:p>
            <a:r>
              <a:rPr lang="en-US" dirty="0"/>
              <a:t>The authors also provide practical examples for decreasing the load of these </a:t>
            </a:r>
            <a:r>
              <a:rPr lang="en-US" dirty="0" err="1"/>
              <a:t>labours</a:t>
            </a:r>
            <a:r>
              <a:rPr lang="en-US" dirty="0"/>
              <a:t> on librarians doing this work in our institutions. </a:t>
            </a:r>
          </a:p>
          <a:p>
            <a:pPr marL="342900" indent="-342900">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A5EBEB5B-57DB-BBFE-9892-29379C2B00C5}"/>
              </a:ext>
            </a:extLst>
          </p:cNvPr>
          <p:cNvSpPr txBox="1"/>
          <p:nvPr/>
        </p:nvSpPr>
        <p:spPr>
          <a:xfrm>
            <a:off x="7676941" y="6414810"/>
            <a:ext cx="4405332" cy="369332"/>
          </a:xfrm>
          <a:prstGeom prst="rect">
            <a:avLst/>
          </a:prstGeom>
          <a:noFill/>
        </p:spPr>
        <p:txBody>
          <a:bodyPr wrap="square">
            <a:spAutoFit/>
          </a:bodyPr>
          <a:lstStyle/>
          <a:p>
            <a:r>
              <a:rPr lang="en-US" dirty="0">
                <a:solidFill>
                  <a:schemeClr val="bg1"/>
                </a:solidFill>
                <a:hlinkClick r:id="rId3"/>
              </a:rPr>
              <a:t>https://www.jstor.org/stable/48750684</a:t>
            </a:r>
            <a:r>
              <a:rPr lang="en-US" dirty="0">
                <a:solidFill>
                  <a:schemeClr val="bg1"/>
                </a:solidFill>
              </a:rPr>
              <a:t> </a:t>
            </a:r>
          </a:p>
        </p:txBody>
      </p:sp>
    </p:spTree>
    <p:extLst>
      <p:ext uri="{BB962C8B-B14F-4D97-AF65-F5344CB8AC3E}">
        <p14:creationId xmlns:p14="http://schemas.microsoft.com/office/powerpoint/2010/main" val="2026509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dirty="0"/>
              <a:t>A few more studies of note…</a:t>
            </a: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484176" y="2400076"/>
            <a:ext cx="11493459" cy="3719370"/>
          </a:xfrm>
        </p:spPr>
        <p:txBody>
          <a:bodyPr>
            <a:normAutofit/>
          </a:bodyPr>
          <a:lstStyle/>
          <a:p>
            <a:r>
              <a:rPr lang="en-US" sz="2800" dirty="0">
                <a:hlinkClick r:id="rId3"/>
              </a:rPr>
              <a:t>Conversations That Matter: Engaging Library Employees in DEI and Cultural Humility Reflection</a:t>
            </a:r>
            <a:endParaRPr lang="en-US" sz="2800" dirty="0"/>
          </a:p>
          <a:p>
            <a:r>
              <a:rPr lang="en-US" sz="2800" dirty="0">
                <a:hlinkClick r:id="rId4"/>
              </a:rPr>
              <a:t>Diversity, Equity, and Inclusion Professional Development Events in Academic Libraries Have Minimal Impact on Knowledge, Behavior, and Organizational Change Without Meaningful Design and Participant Intentionality</a:t>
            </a:r>
            <a:endParaRPr lang="en-US" sz="2800" dirty="0"/>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71306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dirty="0"/>
              <a:t>What research would you add?</a:t>
            </a: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3657600" y="2671382"/>
            <a:ext cx="7810500" cy="1315402"/>
          </a:xfrm>
        </p:spPr>
        <p:txBody>
          <a:bodyPr>
            <a:normAutofit/>
          </a:bodyPr>
          <a:lstStyle/>
          <a:p>
            <a:r>
              <a:rPr lang="en-US" sz="2800" dirty="0"/>
              <a:t>Please share what marketing research you have read and may be using in your planning recently!</a:t>
            </a: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3938302135"/>
      </p:ext>
    </p:extLst>
  </p:cSld>
  <p:clrMapOvr>
    <a:masterClrMapping/>
  </p:clrMapOvr>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d36ecb46-289e-4106-a34a-66026fd2da92" xsi:nil="true"/>
    <_activity xmlns="d36ecb46-289e-4106-a34a-66026fd2da9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78386252ACC7041A4BC2F0B80FA095D" ma:contentTypeVersion="17" ma:contentTypeDescription="Create a new document." ma:contentTypeScope="" ma:versionID="6dc94dfb262a4ef8b3d6ad3a8d28ae03">
  <xsd:schema xmlns:xsd="http://www.w3.org/2001/XMLSchema" xmlns:xs="http://www.w3.org/2001/XMLSchema" xmlns:p="http://schemas.microsoft.com/office/2006/metadata/properties" xmlns:ns3="d36ecb46-289e-4106-a34a-66026fd2da92" xmlns:ns4="862a5d9b-f741-4792-b7e9-0bb660bf66b2" targetNamespace="http://schemas.microsoft.com/office/2006/metadata/properties" ma:root="true" ma:fieldsID="fcdd2d821851dd4ff074854a934f4517" ns3:_="" ns4:_="">
    <xsd:import namespace="d36ecb46-289e-4106-a34a-66026fd2da92"/>
    <xsd:import namespace="862a5d9b-f741-4792-b7e9-0bb660bf66b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6ecb46-289e-4106-a34a-66026fd2da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2a5d9b-f741-4792-b7e9-0bb660bf66b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1FFAC0-05A2-416A-B06C-C248395482CF}">
  <ds:schemaRefs>
    <ds:schemaRef ds:uri="http://schemas.microsoft.com/sharepoint/v3/contenttype/forms"/>
  </ds:schemaRefs>
</ds:datastoreItem>
</file>

<file path=customXml/itemProps2.xml><?xml version="1.0" encoding="utf-8"?>
<ds:datastoreItem xmlns:ds="http://schemas.openxmlformats.org/officeDocument/2006/customXml" ds:itemID="{4F4B194E-8B30-4377-8C59-ECFB902D2A26}">
  <ds:schemaRefs>
    <ds:schemaRef ds:uri="http://schemas.openxmlformats.org/package/2006/metadata/core-properties"/>
    <ds:schemaRef ds:uri="http://purl.org/dc/dcmitype/"/>
    <ds:schemaRef ds:uri="http://purl.org/dc/terms/"/>
    <ds:schemaRef ds:uri="http://schemas.microsoft.com/office/2006/documentManagement/types"/>
    <ds:schemaRef ds:uri="http://schemas.microsoft.com/office/infopath/2007/PartnerControls"/>
    <ds:schemaRef ds:uri="http://www.w3.org/XML/1998/namespace"/>
    <ds:schemaRef ds:uri="d36ecb46-289e-4106-a34a-66026fd2da92"/>
    <ds:schemaRef ds:uri="862a5d9b-f741-4792-b7e9-0bb660bf66b2"/>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B9284CB6-EB1E-4A5C-92B8-5B3681FC3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6ecb46-289e-4106-a34a-66026fd2da92"/>
    <ds:schemaRef ds:uri="862a5d9b-f741-4792-b7e9-0bb660bf66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{AA6DE19D-B080-4788-844D-F97A876308EA}tf78853419_win32</Template>
  <TotalTime>1287</TotalTime>
  <Words>1334</Words>
  <Application>Microsoft Office PowerPoint</Application>
  <PresentationFormat>Widescreen</PresentationFormat>
  <Paragraphs>76</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Custom</vt:lpstr>
      <vt:lpstr>DEI In Library Marketing: Recent Literature</vt:lpstr>
      <vt:lpstr>About this review</vt:lpstr>
      <vt:lpstr>An Equity Audit for DEI Data in an Academic Library (2023)</vt:lpstr>
      <vt:lpstr>Practical Library Marketing (Book)</vt:lpstr>
      <vt:lpstr>Increasing Patron’s Outreach and Engagement through Relationship Marketing: A Case Study (2022)</vt:lpstr>
      <vt:lpstr>Programming Ideas from C&amp;RL News</vt:lpstr>
      <vt:lpstr>Responding to Hate: How National and Local Incidents Sparked Action at the UNLV University Libraries (2020)</vt:lpstr>
      <vt:lpstr>The Five Labours of Equity, Diversity, Inclusion, and Anti-racism Work of Racialized Academic Librarians (2023)</vt:lpstr>
      <vt:lpstr>A few more studies of note…</vt:lpstr>
      <vt:lpstr>What research would you add?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DEI In Library Marketing: Recent Literature</dc:title>
  <dc:creator>Kiebler, Jessica</dc:creator>
  <cp:lastModifiedBy>Kiebler, Jessica</cp:lastModifiedBy>
  <cp:revision>6</cp:revision>
  <dcterms:created xsi:type="dcterms:W3CDTF">2024-08-21T17:08:28Z</dcterms:created>
  <dcterms:modified xsi:type="dcterms:W3CDTF">2024-08-22T14:36:45Z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0x010100778386252ACC7041A4BC2F0B80FA095D</vt:lpwstr>
  </property>
</Properties>
</file>